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mo" panose="020B0604020202020204" charset="0"/>
      <p:regular r:id="rId14"/>
    </p:embeddedFont>
    <p:embeddedFont>
      <p:font typeface="Arimo Bold" panose="020B0604020202020204" charset="0"/>
      <p:regular r:id="rId15"/>
    </p:embeddedFont>
    <p:embeddedFont>
      <p:font typeface="Kelin Eator" panose="020B0604020202020204" charset="0"/>
      <p:regular r:id="rId16"/>
    </p:embeddedFont>
    <p:embeddedFont>
      <p:font typeface="Open Sauce" panose="020B0604020202020204" charset="0"/>
      <p:regular r:id="rId17"/>
    </p:embeddedFont>
    <p:embeddedFont>
      <p:font typeface="Open Sauce Bold" panose="020B0604020202020204" charset="0"/>
      <p:regular r:id="rId18"/>
    </p:embeddedFont>
    <p:embeddedFont>
      <p:font typeface="Open Sauce Heavy" panose="020B0604020202020204" charset="0"/>
      <p:regular r:id="rId19"/>
    </p:embeddedFont>
    <p:embeddedFont>
      <p:font typeface="Open Sauce Light" panose="020B0604020202020204" charset="0"/>
      <p:regular r:id="rId20"/>
    </p:embeddedFont>
    <p:embeddedFont>
      <p:font typeface="Open Sauce Semi-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333"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3.png"/><Relationship Id="rId7" Type="http://schemas.openxmlformats.org/officeDocument/2006/relationships/image" Target="../media/image19.jpe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4.png"/><Relationship Id="rId9"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BAAE"/>
        </a:solidFill>
        <a:effectLst/>
      </p:bgPr>
    </p:bg>
    <p:spTree>
      <p:nvGrpSpPr>
        <p:cNvPr id="1" name=""/>
        <p:cNvGrpSpPr/>
        <p:nvPr/>
      </p:nvGrpSpPr>
      <p:grpSpPr>
        <a:xfrm>
          <a:off x="0" y="0"/>
          <a:ext cx="0" cy="0"/>
          <a:chOff x="0" y="0"/>
          <a:chExt cx="0" cy="0"/>
        </a:xfrm>
      </p:grpSpPr>
      <p:grpSp>
        <p:nvGrpSpPr>
          <p:cNvPr id="2" name="Group 2"/>
          <p:cNvGrpSpPr/>
          <p:nvPr/>
        </p:nvGrpSpPr>
        <p:grpSpPr>
          <a:xfrm>
            <a:off x="7984030" y="0"/>
            <a:ext cx="5151985" cy="5143500"/>
            <a:chOff x="0" y="0"/>
            <a:chExt cx="6869313" cy="6858000"/>
          </a:xfrm>
        </p:grpSpPr>
        <p:pic>
          <p:nvPicPr>
            <p:cNvPr id="3" name="Picture 3"/>
            <p:cNvPicPr>
              <a:picLocks noChangeAspect="1"/>
            </p:cNvPicPr>
            <p:nvPr/>
          </p:nvPicPr>
          <p:blipFill>
            <a:blip r:embed="rId2"/>
            <a:srcRect t="82" b="82"/>
            <a:stretch>
              <a:fillRect/>
            </a:stretch>
          </p:blipFill>
          <p:spPr>
            <a:xfrm>
              <a:off x="0" y="0"/>
              <a:ext cx="6869313" cy="6858000"/>
            </a:xfrm>
            <a:prstGeom prst="rect">
              <a:avLst/>
            </a:prstGeom>
          </p:spPr>
        </p:pic>
      </p:grpSp>
      <p:grpSp>
        <p:nvGrpSpPr>
          <p:cNvPr id="4" name="Group 4"/>
          <p:cNvGrpSpPr/>
          <p:nvPr/>
        </p:nvGrpSpPr>
        <p:grpSpPr>
          <a:xfrm>
            <a:off x="7984030" y="5143500"/>
            <a:ext cx="5151985" cy="5143500"/>
            <a:chOff x="0" y="0"/>
            <a:chExt cx="6869313" cy="6858000"/>
          </a:xfrm>
        </p:grpSpPr>
        <p:pic>
          <p:nvPicPr>
            <p:cNvPr id="5" name="Picture 5"/>
            <p:cNvPicPr>
              <a:picLocks noChangeAspect="1"/>
            </p:cNvPicPr>
            <p:nvPr/>
          </p:nvPicPr>
          <p:blipFill>
            <a:blip r:embed="rId3"/>
            <a:srcRect t="82" b="82"/>
            <a:stretch>
              <a:fillRect/>
            </a:stretch>
          </p:blipFill>
          <p:spPr>
            <a:xfrm>
              <a:off x="0" y="0"/>
              <a:ext cx="6869313" cy="6858000"/>
            </a:xfrm>
            <a:prstGeom prst="rect">
              <a:avLst/>
            </a:prstGeom>
          </p:spPr>
        </p:pic>
      </p:grpSp>
      <p:grpSp>
        <p:nvGrpSpPr>
          <p:cNvPr id="6" name="Group 6"/>
          <p:cNvGrpSpPr/>
          <p:nvPr/>
        </p:nvGrpSpPr>
        <p:grpSpPr>
          <a:xfrm>
            <a:off x="13140258" y="0"/>
            <a:ext cx="5143500" cy="51435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1F50"/>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520"/>
                </a:lnSpc>
              </a:pPr>
              <a:endParaRPr/>
            </a:p>
          </p:txBody>
        </p:sp>
      </p:grpSp>
      <p:sp>
        <p:nvSpPr>
          <p:cNvPr id="9" name="Freeform 9"/>
          <p:cNvSpPr/>
          <p:nvPr/>
        </p:nvSpPr>
        <p:spPr>
          <a:xfrm>
            <a:off x="13136015" y="0"/>
            <a:ext cx="5137136" cy="5143500"/>
          </a:xfrm>
          <a:custGeom>
            <a:avLst/>
            <a:gdLst/>
            <a:ahLst/>
            <a:cxnLst/>
            <a:rect l="l" t="t" r="r" b="b"/>
            <a:pathLst>
              <a:path w="5137136" h="5143500">
                <a:moveTo>
                  <a:pt x="0" y="0"/>
                </a:moveTo>
                <a:lnTo>
                  <a:pt x="5137137" y="0"/>
                </a:lnTo>
                <a:lnTo>
                  <a:pt x="5137137" y="5143500"/>
                </a:lnTo>
                <a:lnTo>
                  <a:pt x="0" y="5143500"/>
                </a:lnTo>
                <a:lnTo>
                  <a:pt x="0" y="0"/>
                </a:lnTo>
                <a:close/>
              </a:path>
            </a:pathLst>
          </a:custGeom>
          <a:blipFill>
            <a:blip r:embed="rId4"/>
            <a:stretch>
              <a:fillRect l="-596" t="-1068" r="-596"/>
            </a:stretch>
          </a:blipFill>
        </p:spPr>
      </p:sp>
      <p:sp>
        <p:nvSpPr>
          <p:cNvPr id="10" name="TextBox 10"/>
          <p:cNvSpPr txBox="1"/>
          <p:nvPr/>
        </p:nvSpPr>
        <p:spPr>
          <a:xfrm>
            <a:off x="262815" y="307119"/>
            <a:ext cx="7548031" cy="3829050"/>
          </a:xfrm>
          <a:prstGeom prst="rect">
            <a:avLst/>
          </a:prstGeom>
        </p:spPr>
        <p:txBody>
          <a:bodyPr lIns="0" tIns="0" rIns="0" bIns="0" rtlCol="0" anchor="t">
            <a:spAutoFit/>
          </a:bodyPr>
          <a:lstStyle/>
          <a:p>
            <a:pPr algn="ctr">
              <a:lnSpc>
                <a:spcPts val="10080"/>
              </a:lnSpc>
            </a:pPr>
            <a:r>
              <a:rPr lang="en-US" sz="8400">
                <a:solidFill>
                  <a:srgbClr val="000000"/>
                </a:solidFill>
                <a:latin typeface="Open Sauce Heavy"/>
              </a:rPr>
              <a:t>Restaurent</a:t>
            </a:r>
          </a:p>
          <a:p>
            <a:pPr algn="ctr">
              <a:lnSpc>
                <a:spcPts val="10080"/>
              </a:lnSpc>
            </a:pPr>
            <a:r>
              <a:rPr lang="en-US" sz="8400">
                <a:solidFill>
                  <a:srgbClr val="000000"/>
                </a:solidFill>
                <a:latin typeface="Open Sauce Heavy"/>
              </a:rPr>
              <a:t>Reservation</a:t>
            </a:r>
          </a:p>
          <a:p>
            <a:pPr marL="0" lvl="0" indent="0" algn="ctr">
              <a:lnSpc>
                <a:spcPts val="10080"/>
              </a:lnSpc>
              <a:spcBef>
                <a:spcPct val="0"/>
              </a:spcBef>
            </a:pPr>
            <a:r>
              <a:rPr lang="en-US" sz="8400">
                <a:solidFill>
                  <a:srgbClr val="000000"/>
                </a:solidFill>
                <a:latin typeface="Open Sauce Heavy"/>
              </a:rPr>
              <a:t>Bot</a:t>
            </a:r>
          </a:p>
        </p:txBody>
      </p:sp>
      <p:sp>
        <p:nvSpPr>
          <p:cNvPr id="11" name="AutoShape 11"/>
          <p:cNvSpPr/>
          <p:nvPr/>
        </p:nvSpPr>
        <p:spPr>
          <a:xfrm>
            <a:off x="963895" y="1505473"/>
            <a:ext cx="6492240" cy="0"/>
          </a:xfrm>
          <a:prstGeom prst="line">
            <a:avLst/>
          </a:prstGeom>
          <a:ln w="38100" cap="flat">
            <a:solidFill>
              <a:srgbClr val="000000"/>
            </a:solidFill>
            <a:prstDash val="sysDot"/>
            <a:headEnd type="none" w="sm" len="sm"/>
            <a:tailEnd type="none" w="sm" len="sm"/>
          </a:ln>
        </p:spPr>
      </p:sp>
      <p:sp>
        <p:nvSpPr>
          <p:cNvPr id="12" name="AutoShape 12"/>
          <p:cNvSpPr/>
          <p:nvPr/>
        </p:nvSpPr>
        <p:spPr>
          <a:xfrm>
            <a:off x="790711" y="2837222"/>
            <a:ext cx="6492240" cy="0"/>
          </a:xfrm>
          <a:prstGeom prst="line">
            <a:avLst/>
          </a:prstGeom>
          <a:ln w="38100" cap="flat">
            <a:solidFill>
              <a:srgbClr val="000000"/>
            </a:solidFill>
            <a:prstDash val="sysDot"/>
            <a:headEnd type="none" w="sm" len="sm"/>
            <a:tailEnd type="none" w="sm" len="sm"/>
          </a:ln>
        </p:spPr>
      </p:sp>
      <p:sp>
        <p:nvSpPr>
          <p:cNvPr id="13" name="AutoShape 13"/>
          <p:cNvSpPr/>
          <p:nvPr/>
        </p:nvSpPr>
        <p:spPr>
          <a:xfrm>
            <a:off x="3010644" y="4117119"/>
            <a:ext cx="2052373" cy="0"/>
          </a:xfrm>
          <a:prstGeom prst="line">
            <a:avLst/>
          </a:prstGeom>
          <a:ln w="38100" cap="flat">
            <a:solidFill>
              <a:srgbClr val="000000"/>
            </a:solidFill>
            <a:prstDash val="sysDot"/>
            <a:headEnd type="none" w="sm" len="sm"/>
            <a:tailEnd type="none" w="sm" len="sm"/>
          </a:ln>
        </p:spPr>
      </p:sp>
      <p:sp>
        <p:nvSpPr>
          <p:cNvPr id="14" name="TextBox 14"/>
          <p:cNvSpPr txBox="1"/>
          <p:nvPr/>
        </p:nvSpPr>
        <p:spPr>
          <a:xfrm>
            <a:off x="13439700" y="6981825"/>
            <a:ext cx="4968093" cy="2802049"/>
          </a:xfrm>
          <a:prstGeom prst="rect">
            <a:avLst/>
          </a:prstGeom>
        </p:spPr>
        <p:txBody>
          <a:bodyPr lIns="0" tIns="0" rIns="0" bIns="0" rtlCol="0" anchor="t">
            <a:spAutoFit/>
          </a:bodyPr>
          <a:lstStyle/>
          <a:p>
            <a:pPr algn="ctr">
              <a:lnSpc>
                <a:spcPts val="4610"/>
              </a:lnSpc>
            </a:pPr>
            <a:r>
              <a:rPr lang="en-US" sz="3293" dirty="0">
                <a:solidFill>
                  <a:srgbClr val="000000"/>
                </a:solidFill>
                <a:latin typeface="Kelin Eator"/>
              </a:rPr>
              <a:t>PROPOSED BY               </a:t>
            </a:r>
          </a:p>
          <a:p>
            <a:pPr algn="ctr">
              <a:lnSpc>
                <a:spcPts val="4610"/>
              </a:lnSpc>
            </a:pPr>
            <a:r>
              <a:rPr lang="en-US" sz="3293" dirty="0">
                <a:solidFill>
                  <a:srgbClr val="000000"/>
                </a:solidFill>
                <a:latin typeface="Kelin Eator"/>
              </a:rPr>
              <a:t>      -TAMILARASU A  </a:t>
            </a:r>
          </a:p>
          <a:p>
            <a:pPr algn="ctr">
              <a:lnSpc>
                <a:spcPts val="4610"/>
              </a:lnSpc>
              <a:spcBef>
                <a:spcPct val="0"/>
              </a:spcBef>
            </a:pPr>
            <a:r>
              <a:rPr lang="en-US" sz="3293" dirty="0">
                <a:solidFill>
                  <a:srgbClr val="000000"/>
                </a:solidFill>
                <a:latin typeface="Kelin Eator"/>
              </a:rPr>
              <a:t>   -422521104038 </a:t>
            </a:r>
          </a:p>
          <a:p>
            <a:pPr algn="ctr">
              <a:lnSpc>
                <a:spcPts val="4610"/>
              </a:lnSpc>
              <a:spcBef>
                <a:spcPct val="0"/>
              </a:spcBef>
            </a:pPr>
            <a:r>
              <a:rPr lang="en-US" sz="2800" b="1" dirty="0">
                <a:latin typeface="Arimo"/>
              </a:rPr>
              <a:t>tamilarasu1881@gmail.com</a:t>
            </a:r>
          </a:p>
          <a:p>
            <a:pPr algn="ctr">
              <a:lnSpc>
                <a:spcPts val="4610"/>
              </a:lnSpc>
              <a:spcBef>
                <a:spcPct val="0"/>
              </a:spcBef>
            </a:pPr>
            <a:r>
              <a:rPr lang="en-US" sz="3293" dirty="0">
                <a:solidFill>
                  <a:srgbClr val="000000"/>
                </a:solidFill>
                <a:latin typeface="Kelin Eator"/>
              </a:rPr>
              <a:t>   </a:t>
            </a:r>
          </a:p>
        </p:txBody>
      </p:sp>
      <p:sp>
        <p:nvSpPr>
          <p:cNvPr id="15" name="TextBox 15"/>
          <p:cNvSpPr txBox="1"/>
          <p:nvPr/>
        </p:nvSpPr>
        <p:spPr>
          <a:xfrm>
            <a:off x="126463" y="7401960"/>
            <a:ext cx="7820736" cy="971550"/>
          </a:xfrm>
          <a:prstGeom prst="rect">
            <a:avLst/>
          </a:prstGeom>
        </p:spPr>
        <p:txBody>
          <a:bodyPr lIns="0" tIns="0" rIns="0" bIns="0" rtlCol="0" anchor="t">
            <a:spAutoFit/>
          </a:bodyPr>
          <a:lstStyle/>
          <a:p>
            <a:pPr algn="ctr">
              <a:lnSpc>
                <a:spcPts val="3840"/>
              </a:lnSpc>
              <a:spcBef>
                <a:spcPct val="0"/>
              </a:spcBef>
            </a:pPr>
            <a:r>
              <a:rPr lang="en-US" sz="3200">
                <a:solidFill>
                  <a:srgbClr val="000000"/>
                </a:solidFill>
                <a:latin typeface="Open Sauce Heavy"/>
              </a:rPr>
              <a:t>University college of engineering-villupuram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5B1AF"/>
        </a:solidFill>
        <a:effectLst/>
      </p:bgPr>
    </p:bg>
    <p:spTree>
      <p:nvGrpSpPr>
        <p:cNvPr id="1" name=""/>
        <p:cNvGrpSpPr/>
        <p:nvPr/>
      </p:nvGrpSpPr>
      <p:grpSpPr>
        <a:xfrm>
          <a:off x="0" y="0"/>
          <a:ext cx="0" cy="0"/>
          <a:chOff x="0" y="0"/>
          <a:chExt cx="0" cy="0"/>
        </a:xfrm>
      </p:grpSpPr>
      <p:grpSp>
        <p:nvGrpSpPr>
          <p:cNvPr id="2" name="Group 2"/>
          <p:cNvGrpSpPr/>
          <p:nvPr/>
        </p:nvGrpSpPr>
        <p:grpSpPr>
          <a:xfrm>
            <a:off x="0" y="3742749"/>
            <a:ext cx="8864319" cy="6544251"/>
            <a:chOff x="0" y="0"/>
            <a:chExt cx="2334635" cy="1723589"/>
          </a:xfrm>
        </p:grpSpPr>
        <p:sp>
          <p:nvSpPr>
            <p:cNvPr id="3" name="Freeform 3"/>
            <p:cNvSpPr/>
            <p:nvPr/>
          </p:nvSpPr>
          <p:spPr>
            <a:xfrm>
              <a:off x="0" y="0"/>
              <a:ext cx="2334635" cy="1723589"/>
            </a:xfrm>
            <a:custGeom>
              <a:avLst/>
              <a:gdLst/>
              <a:ahLst/>
              <a:cxnLst/>
              <a:rect l="l" t="t" r="r" b="b"/>
              <a:pathLst>
                <a:path w="2334635" h="1723589">
                  <a:moveTo>
                    <a:pt x="0" y="0"/>
                  </a:moveTo>
                  <a:lnTo>
                    <a:pt x="2334635" y="0"/>
                  </a:lnTo>
                  <a:lnTo>
                    <a:pt x="2334635" y="1723589"/>
                  </a:lnTo>
                  <a:lnTo>
                    <a:pt x="0" y="1723589"/>
                  </a:lnTo>
                  <a:close/>
                </a:path>
              </a:pathLst>
            </a:custGeom>
            <a:solidFill>
              <a:srgbClr val="B5B1AF"/>
            </a:solidFill>
          </p:spPr>
        </p:sp>
        <p:sp>
          <p:nvSpPr>
            <p:cNvPr id="4" name="TextBox 4"/>
            <p:cNvSpPr txBox="1"/>
            <p:nvPr/>
          </p:nvSpPr>
          <p:spPr>
            <a:xfrm>
              <a:off x="0" y="-38100"/>
              <a:ext cx="2334635" cy="1761689"/>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0" y="0"/>
            <a:ext cx="8864319" cy="5087461"/>
            <a:chOff x="0" y="0"/>
            <a:chExt cx="11819092" cy="6783282"/>
          </a:xfrm>
        </p:grpSpPr>
        <p:pic>
          <p:nvPicPr>
            <p:cNvPr id="6" name="Picture 6"/>
            <p:cNvPicPr>
              <a:picLocks noChangeAspect="1"/>
            </p:cNvPicPr>
            <p:nvPr/>
          </p:nvPicPr>
          <p:blipFill>
            <a:blip r:embed="rId2"/>
            <a:srcRect t="21303" b="21303"/>
            <a:stretch>
              <a:fillRect/>
            </a:stretch>
          </p:blipFill>
          <p:spPr>
            <a:xfrm>
              <a:off x="0" y="0"/>
              <a:ext cx="11819092" cy="6783282"/>
            </a:xfrm>
            <a:prstGeom prst="rect">
              <a:avLst/>
            </a:prstGeom>
          </p:spPr>
        </p:pic>
      </p:grpSp>
      <p:sp>
        <p:nvSpPr>
          <p:cNvPr id="7" name="TextBox 7"/>
          <p:cNvSpPr txBox="1"/>
          <p:nvPr/>
        </p:nvSpPr>
        <p:spPr>
          <a:xfrm>
            <a:off x="519081" y="6635041"/>
            <a:ext cx="7826157" cy="1521890"/>
          </a:xfrm>
          <a:prstGeom prst="rect">
            <a:avLst/>
          </a:prstGeom>
        </p:spPr>
        <p:txBody>
          <a:bodyPr lIns="0" tIns="0" rIns="0" bIns="0" rtlCol="0" anchor="t">
            <a:spAutoFit/>
          </a:bodyPr>
          <a:lstStyle/>
          <a:p>
            <a:pPr marL="0" lvl="0" indent="0" algn="l">
              <a:lnSpc>
                <a:spcPts val="12051"/>
              </a:lnSpc>
              <a:spcBef>
                <a:spcPct val="0"/>
              </a:spcBef>
            </a:pPr>
            <a:r>
              <a:rPr lang="en-US" sz="10043">
                <a:solidFill>
                  <a:srgbClr val="000000"/>
                </a:solidFill>
                <a:latin typeface="Open Sauce Heavy"/>
              </a:rPr>
              <a:t>Conclusion:</a:t>
            </a:r>
          </a:p>
        </p:txBody>
      </p:sp>
      <p:sp>
        <p:nvSpPr>
          <p:cNvPr id="8" name="TextBox 8"/>
          <p:cNvSpPr txBox="1"/>
          <p:nvPr/>
        </p:nvSpPr>
        <p:spPr>
          <a:xfrm>
            <a:off x="10706055" y="363855"/>
            <a:ext cx="5329653" cy="8894445"/>
          </a:xfrm>
          <a:prstGeom prst="rect">
            <a:avLst/>
          </a:prstGeom>
        </p:spPr>
        <p:txBody>
          <a:bodyPr lIns="0" tIns="0" rIns="0" bIns="0" rtlCol="0" anchor="t">
            <a:spAutoFit/>
          </a:bodyPr>
          <a:lstStyle/>
          <a:p>
            <a:pPr marL="604519" lvl="1" indent="-302260" algn="l">
              <a:lnSpc>
                <a:spcPts val="4199"/>
              </a:lnSpc>
              <a:buFont typeface="Arial"/>
              <a:buChar char="•"/>
            </a:pPr>
            <a:r>
              <a:rPr lang="en-US" sz="2799">
                <a:solidFill>
                  <a:srgbClr val="000000"/>
                </a:solidFill>
                <a:latin typeface="Arimo"/>
              </a:rPr>
              <a:t>In conclusion, our restaurant chatbot, powered by LSTM deep learning technology, represents a significant advancement in customer service and operational efficiency within the dining industry. Through its ability to understand user queries, provide personalized recommendations, and seamlessly handle reservations, the chatbot streamlines the booking process and enhances the overall dining experience for customers.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5B1AF"/>
        </a:solidFill>
        <a:effectLst/>
      </p:bgPr>
    </p:bg>
    <p:spTree>
      <p:nvGrpSpPr>
        <p:cNvPr id="1" name=""/>
        <p:cNvGrpSpPr/>
        <p:nvPr/>
      </p:nvGrpSpPr>
      <p:grpSpPr>
        <a:xfrm>
          <a:off x="0" y="0"/>
          <a:ext cx="0" cy="0"/>
          <a:chOff x="0" y="0"/>
          <a:chExt cx="0" cy="0"/>
        </a:xfrm>
      </p:grpSpPr>
      <p:sp>
        <p:nvSpPr>
          <p:cNvPr id="2" name="AutoShape 2"/>
          <p:cNvSpPr/>
          <p:nvPr/>
        </p:nvSpPr>
        <p:spPr>
          <a:xfrm>
            <a:off x="1190625" y="4657956"/>
            <a:ext cx="16068675" cy="0"/>
          </a:xfrm>
          <a:prstGeom prst="line">
            <a:avLst/>
          </a:prstGeom>
          <a:ln w="19050" cap="rnd">
            <a:solidFill>
              <a:srgbClr val="111B3D"/>
            </a:solidFill>
            <a:prstDash val="solid"/>
            <a:headEnd type="none" w="sm" len="sm"/>
            <a:tailEnd type="none" w="sm" len="sm"/>
          </a:ln>
        </p:spPr>
      </p:sp>
      <p:grpSp>
        <p:nvGrpSpPr>
          <p:cNvPr id="3" name="Group 3"/>
          <p:cNvGrpSpPr/>
          <p:nvPr/>
        </p:nvGrpSpPr>
        <p:grpSpPr>
          <a:xfrm>
            <a:off x="1028700" y="4505556"/>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31F50"/>
            </a:solidFill>
          </p:spPr>
        </p:sp>
      </p:grpSp>
      <p:grpSp>
        <p:nvGrpSpPr>
          <p:cNvPr id="5" name="Group 5"/>
          <p:cNvGrpSpPr/>
          <p:nvPr/>
        </p:nvGrpSpPr>
        <p:grpSpPr>
          <a:xfrm>
            <a:off x="16935450" y="4496031"/>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31F50"/>
            </a:solidFill>
          </p:spPr>
        </p:sp>
      </p:grpSp>
      <p:grpSp>
        <p:nvGrpSpPr>
          <p:cNvPr id="7" name="Group 7"/>
          <p:cNvGrpSpPr/>
          <p:nvPr/>
        </p:nvGrpSpPr>
        <p:grpSpPr>
          <a:xfrm>
            <a:off x="4835361" y="-6873"/>
            <a:ext cx="7939340" cy="1683317"/>
            <a:chOff x="0" y="0"/>
            <a:chExt cx="2091020" cy="443343"/>
          </a:xfrm>
        </p:grpSpPr>
        <p:sp>
          <p:nvSpPr>
            <p:cNvPr id="8" name="Freeform 8"/>
            <p:cNvSpPr/>
            <p:nvPr/>
          </p:nvSpPr>
          <p:spPr>
            <a:xfrm>
              <a:off x="0" y="0"/>
              <a:ext cx="2091019" cy="443343"/>
            </a:xfrm>
            <a:custGeom>
              <a:avLst/>
              <a:gdLst/>
              <a:ahLst/>
              <a:cxnLst/>
              <a:rect l="l" t="t" r="r" b="b"/>
              <a:pathLst>
                <a:path w="2091019" h="443343">
                  <a:moveTo>
                    <a:pt x="0" y="0"/>
                  </a:moveTo>
                  <a:lnTo>
                    <a:pt x="2091019" y="0"/>
                  </a:lnTo>
                  <a:lnTo>
                    <a:pt x="2091019" y="443343"/>
                  </a:lnTo>
                  <a:lnTo>
                    <a:pt x="0" y="443343"/>
                  </a:lnTo>
                  <a:close/>
                </a:path>
              </a:pathLst>
            </a:custGeom>
            <a:solidFill>
              <a:srgbClr val="A8A29C"/>
            </a:solidFill>
          </p:spPr>
        </p:sp>
        <p:sp>
          <p:nvSpPr>
            <p:cNvPr id="9" name="TextBox 9"/>
            <p:cNvSpPr txBox="1"/>
            <p:nvPr/>
          </p:nvSpPr>
          <p:spPr>
            <a:xfrm>
              <a:off x="0" y="-38100"/>
              <a:ext cx="2091020" cy="481443"/>
            </a:xfrm>
            <a:prstGeom prst="rect">
              <a:avLst/>
            </a:prstGeom>
          </p:spPr>
          <p:txBody>
            <a:bodyPr lIns="50800" tIns="50800" rIns="50800" bIns="50800" rtlCol="0" anchor="ctr"/>
            <a:lstStyle/>
            <a:p>
              <a:pPr algn="ctr">
                <a:lnSpc>
                  <a:spcPts val="2799"/>
                </a:lnSpc>
              </a:pPr>
              <a:endParaRPr/>
            </a:p>
          </p:txBody>
        </p:sp>
      </p:grpSp>
      <p:sp>
        <p:nvSpPr>
          <p:cNvPr id="10" name="TextBox 10"/>
          <p:cNvSpPr txBox="1"/>
          <p:nvPr/>
        </p:nvSpPr>
        <p:spPr>
          <a:xfrm>
            <a:off x="5638800" y="158511"/>
            <a:ext cx="10572750" cy="1343025"/>
          </a:xfrm>
          <a:prstGeom prst="rect">
            <a:avLst/>
          </a:prstGeom>
        </p:spPr>
        <p:txBody>
          <a:bodyPr lIns="0" tIns="0" rIns="0" bIns="0" rtlCol="0" anchor="t">
            <a:spAutoFit/>
          </a:bodyPr>
          <a:lstStyle/>
          <a:p>
            <a:pPr marL="0" lvl="0" indent="0">
              <a:lnSpc>
                <a:spcPts val="10559"/>
              </a:lnSpc>
              <a:spcBef>
                <a:spcPct val="0"/>
              </a:spcBef>
            </a:pPr>
            <a:r>
              <a:rPr lang="en-US" sz="8799">
                <a:solidFill>
                  <a:srgbClr val="000000"/>
                </a:solidFill>
                <a:latin typeface="Open Sauce Heavy"/>
              </a:rPr>
              <a:t>Reference:</a:t>
            </a:r>
          </a:p>
        </p:txBody>
      </p:sp>
      <p:sp>
        <p:nvSpPr>
          <p:cNvPr id="11" name="TextBox 11"/>
          <p:cNvSpPr txBox="1"/>
          <p:nvPr/>
        </p:nvSpPr>
        <p:spPr>
          <a:xfrm>
            <a:off x="1028700" y="5212946"/>
            <a:ext cx="3962734" cy="566420"/>
          </a:xfrm>
          <a:prstGeom prst="rect">
            <a:avLst/>
          </a:prstGeom>
        </p:spPr>
        <p:txBody>
          <a:bodyPr lIns="0" tIns="0" rIns="0" bIns="0" rtlCol="0" anchor="t">
            <a:spAutoFit/>
          </a:bodyPr>
          <a:lstStyle/>
          <a:p>
            <a:pPr marL="0" lvl="0" indent="0" algn="l">
              <a:lnSpc>
                <a:spcPts val="4419"/>
              </a:lnSpc>
              <a:spcBef>
                <a:spcPct val="0"/>
              </a:spcBef>
            </a:pPr>
            <a:r>
              <a:rPr lang="en-US" sz="3399">
                <a:solidFill>
                  <a:srgbClr val="2F2A2C"/>
                </a:solidFill>
                <a:latin typeface="Arimo Bold"/>
              </a:rPr>
              <a:t>Research Papers:</a:t>
            </a:r>
          </a:p>
        </p:txBody>
      </p:sp>
      <p:sp>
        <p:nvSpPr>
          <p:cNvPr id="12" name="TextBox 12"/>
          <p:cNvSpPr txBox="1"/>
          <p:nvPr/>
        </p:nvSpPr>
        <p:spPr>
          <a:xfrm>
            <a:off x="1612597" y="6179416"/>
            <a:ext cx="6757675" cy="2594610"/>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2F2A2C"/>
                </a:solidFill>
                <a:latin typeface="Arimo Bold"/>
              </a:rPr>
              <a:t>Look for academic papers or research articles related to natural language processing (NLP) using LSTM networks, integration with reservation systems, and conversational agents. These papers often provide detailed explanations of the methodologies and technologies used, along with references to relevant tools and frameworks.</a:t>
            </a:r>
          </a:p>
        </p:txBody>
      </p:sp>
      <p:sp>
        <p:nvSpPr>
          <p:cNvPr id="13" name="TextBox 13"/>
          <p:cNvSpPr txBox="1"/>
          <p:nvPr/>
        </p:nvSpPr>
        <p:spPr>
          <a:xfrm>
            <a:off x="9767742" y="6134100"/>
            <a:ext cx="7406022" cy="2594610"/>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2F2A2C"/>
                </a:solidFill>
                <a:latin typeface="Arimo Bold"/>
              </a:rPr>
              <a:t>Official Documentation: Explore the official documentation and guides for software frameworks and tools mentioned, such as TensorFlow, PyTorch, MySQL, PostgreSQL, Apache, Nginx, and encryption libraries. These resources typically offer information on system requirements, installation instructions, usage guidelines, and best practices.</a:t>
            </a:r>
          </a:p>
        </p:txBody>
      </p:sp>
      <p:sp>
        <p:nvSpPr>
          <p:cNvPr id="14" name="TextBox 14"/>
          <p:cNvSpPr txBox="1"/>
          <p:nvPr/>
        </p:nvSpPr>
        <p:spPr>
          <a:xfrm>
            <a:off x="11112999" y="5212946"/>
            <a:ext cx="5562754" cy="566420"/>
          </a:xfrm>
          <a:prstGeom prst="rect">
            <a:avLst/>
          </a:prstGeom>
        </p:spPr>
        <p:txBody>
          <a:bodyPr lIns="0" tIns="0" rIns="0" bIns="0" rtlCol="0" anchor="t">
            <a:spAutoFit/>
          </a:bodyPr>
          <a:lstStyle/>
          <a:p>
            <a:pPr marL="0" lvl="0" indent="0" algn="l">
              <a:lnSpc>
                <a:spcPts val="4419"/>
              </a:lnSpc>
              <a:spcBef>
                <a:spcPct val="0"/>
              </a:spcBef>
            </a:pPr>
            <a:r>
              <a:rPr lang="en-US" sz="3399">
                <a:solidFill>
                  <a:srgbClr val="2F2A2C"/>
                </a:solidFill>
                <a:latin typeface="Arimo Bold"/>
              </a:rPr>
              <a:t>Official Documentation</a:t>
            </a:r>
          </a:p>
        </p:txBody>
      </p:sp>
      <p:sp>
        <p:nvSpPr>
          <p:cNvPr id="15" name="TextBox 15"/>
          <p:cNvSpPr txBox="1"/>
          <p:nvPr/>
        </p:nvSpPr>
        <p:spPr>
          <a:xfrm>
            <a:off x="-2450791" y="2524356"/>
            <a:ext cx="8503445" cy="571500"/>
          </a:xfrm>
          <a:prstGeom prst="rect">
            <a:avLst/>
          </a:prstGeom>
        </p:spPr>
        <p:txBody>
          <a:bodyPr lIns="0" tIns="0" rIns="0" bIns="0" rtlCol="0" anchor="t">
            <a:spAutoFit/>
          </a:bodyPr>
          <a:lstStyle/>
          <a:p>
            <a:pPr algn="ctr">
              <a:lnSpc>
                <a:spcPts val="4440"/>
              </a:lnSpc>
              <a:spcBef>
                <a:spcPct val="0"/>
              </a:spcBef>
            </a:pPr>
            <a:r>
              <a:rPr lang="en-US" sz="3700">
                <a:solidFill>
                  <a:srgbClr val="000000"/>
                </a:solidFill>
                <a:latin typeface="Open Sauce Heavy"/>
              </a:rPr>
              <a:t> LINKS</a:t>
            </a:r>
          </a:p>
        </p:txBody>
      </p:sp>
      <p:sp>
        <p:nvSpPr>
          <p:cNvPr id="16" name="TextBox 16"/>
          <p:cNvSpPr txBox="1"/>
          <p:nvPr/>
        </p:nvSpPr>
        <p:spPr>
          <a:xfrm>
            <a:off x="3069672" y="2067156"/>
            <a:ext cx="14981697" cy="2286000"/>
          </a:xfrm>
          <a:prstGeom prst="rect">
            <a:avLst/>
          </a:prstGeom>
        </p:spPr>
        <p:txBody>
          <a:bodyPr lIns="0" tIns="0" rIns="0" bIns="0" rtlCol="0" anchor="t">
            <a:spAutoFit/>
          </a:bodyPr>
          <a:lstStyle/>
          <a:p>
            <a:pPr marL="539826" lvl="1" indent="-269913" algn="ctr">
              <a:lnSpc>
                <a:spcPts val="3000"/>
              </a:lnSpc>
              <a:buAutoNum type="arabicPeriod"/>
            </a:pPr>
            <a:r>
              <a:rPr lang="en-US" sz="2500" u="sng" dirty="0">
                <a:solidFill>
                  <a:srgbClr val="1329AD"/>
                </a:solidFill>
                <a:latin typeface="Open Sauce Heavy"/>
                <a:hlinkClick r:id="rId2" action="ppaction://hlinksldjump">
                  <a:extLst>
                    <a:ext uri="{A12FA001-AC4F-418D-AE19-62706E023703}">
                      <ahyp:hlinkClr xmlns:ahyp="http://schemas.microsoft.com/office/drawing/2018/hyperlinkcolor" val="tx"/>
                    </a:ext>
                  </a:extLst>
                </a:hlinkClick>
              </a:rPr>
              <a:t>https://docs.python.org/3/library/json.html</a:t>
            </a:r>
          </a:p>
          <a:p>
            <a:pPr marL="539826" lvl="1" indent="-269913" algn="ctr">
              <a:lnSpc>
                <a:spcPts val="3000"/>
              </a:lnSpc>
              <a:buAutoNum type="arabicPeriod"/>
            </a:pPr>
            <a:r>
              <a:rPr lang="en-US" sz="2500" u="sng" dirty="0">
                <a:solidFill>
                  <a:srgbClr val="1329AD"/>
                </a:solidFill>
                <a:latin typeface="Open Sauce Heavy"/>
              </a:rPr>
              <a:t>https://numpy.org/</a:t>
            </a:r>
          </a:p>
          <a:p>
            <a:pPr marL="539826" lvl="1" indent="-269913" algn="ctr">
              <a:lnSpc>
                <a:spcPts val="3000"/>
              </a:lnSpc>
              <a:buAutoNum type="arabicPeriod"/>
            </a:pPr>
            <a:r>
              <a:rPr lang="en-US" sz="2500" u="sng" dirty="0">
                <a:solidFill>
                  <a:srgbClr val="1329AD"/>
                </a:solidFill>
                <a:latin typeface="Open Sauce Heavy"/>
              </a:rPr>
              <a:t>https://www.tensorflow.org/</a:t>
            </a:r>
          </a:p>
          <a:p>
            <a:pPr marL="539826" lvl="1" indent="-269913" algn="ctr">
              <a:lnSpc>
                <a:spcPts val="3000"/>
              </a:lnSpc>
              <a:buAutoNum type="arabicPeriod"/>
            </a:pPr>
            <a:r>
              <a:rPr lang="en-US" sz="2500" u="sng" dirty="0">
                <a:solidFill>
                  <a:srgbClr val="1329AD"/>
                </a:solidFill>
                <a:latin typeface="Open Sauce Heavy"/>
              </a:rPr>
              <a:t>https://keras.io/</a:t>
            </a:r>
          </a:p>
          <a:p>
            <a:pPr marL="539826" lvl="1" indent="-269913" algn="ctr">
              <a:lnSpc>
                <a:spcPts val="3000"/>
              </a:lnSpc>
              <a:buAutoNum type="arabicPeriod"/>
            </a:pPr>
            <a:r>
              <a:rPr lang="en-US" sz="2500" u="sng" dirty="0">
                <a:solidFill>
                  <a:srgbClr val="1329AD"/>
                </a:solidFill>
                <a:latin typeface="Open Sauce Heavy"/>
              </a:rPr>
              <a:t>https://www.tensorflow.org/api_docs/python/tf/keras/preprocessing/text/Tokenizer</a:t>
            </a:r>
          </a:p>
          <a:p>
            <a:pPr marL="539826" lvl="1" indent="-269913" algn="ctr">
              <a:lnSpc>
                <a:spcPts val="3000"/>
              </a:lnSpc>
              <a:spcBef>
                <a:spcPct val="0"/>
              </a:spcBef>
              <a:buAutoNum type="arabicPeriod"/>
            </a:pPr>
            <a:r>
              <a:rPr lang="en-US" sz="2500" u="sng" dirty="0">
                <a:solidFill>
                  <a:srgbClr val="1329AD"/>
                </a:solidFill>
                <a:latin typeface="Open Sauce Heavy"/>
              </a:rPr>
              <a:t>https://www.tensorflow.org/api_docs/python/tf/keras/utils/pad_sequences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5B1AF"/>
        </a:solidFill>
        <a:effectLst/>
      </p:bgPr>
    </p:bg>
    <p:spTree>
      <p:nvGrpSpPr>
        <p:cNvPr id="1" name=""/>
        <p:cNvGrpSpPr/>
        <p:nvPr/>
      </p:nvGrpSpPr>
      <p:grpSpPr>
        <a:xfrm>
          <a:off x="0" y="0"/>
          <a:ext cx="0" cy="0"/>
          <a:chOff x="0" y="0"/>
          <a:chExt cx="0" cy="0"/>
        </a:xfrm>
      </p:grpSpPr>
      <p:sp>
        <p:nvSpPr>
          <p:cNvPr id="2" name="TextBox 2"/>
          <p:cNvSpPr txBox="1"/>
          <p:nvPr/>
        </p:nvSpPr>
        <p:spPr>
          <a:xfrm>
            <a:off x="2643957" y="3171512"/>
            <a:ext cx="13281710" cy="3063902"/>
          </a:xfrm>
          <a:prstGeom prst="rect">
            <a:avLst/>
          </a:prstGeom>
        </p:spPr>
        <p:txBody>
          <a:bodyPr lIns="0" tIns="0" rIns="0" bIns="0" rtlCol="0" anchor="t">
            <a:spAutoFit/>
          </a:bodyPr>
          <a:lstStyle/>
          <a:p>
            <a:pPr marL="0" lvl="0" indent="0" algn="ctr">
              <a:lnSpc>
                <a:spcPts val="24429"/>
              </a:lnSpc>
              <a:spcBef>
                <a:spcPct val="0"/>
              </a:spcBef>
            </a:pPr>
            <a:r>
              <a:rPr lang="en-US" sz="17449" dirty="0">
                <a:solidFill>
                  <a:srgbClr val="000000"/>
                </a:solidFill>
                <a:latin typeface="Arimo"/>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5B1AF"/>
        </a:solidFill>
        <a:effectLst/>
      </p:bgPr>
    </p:bg>
    <p:spTree>
      <p:nvGrpSpPr>
        <p:cNvPr id="1" name=""/>
        <p:cNvGrpSpPr/>
        <p:nvPr/>
      </p:nvGrpSpPr>
      <p:grpSpPr>
        <a:xfrm>
          <a:off x="0" y="0"/>
          <a:ext cx="0" cy="0"/>
          <a:chOff x="0" y="0"/>
          <a:chExt cx="0" cy="0"/>
        </a:xfrm>
      </p:grpSpPr>
      <p:sp>
        <p:nvSpPr>
          <p:cNvPr id="2" name="Freeform 2"/>
          <p:cNvSpPr/>
          <p:nvPr/>
        </p:nvSpPr>
        <p:spPr>
          <a:xfrm>
            <a:off x="-520708" y="-208831"/>
            <a:ext cx="18808708" cy="10495831"/>
          </a:xfrm>
          <a:custGeom>
            <a:avLst/>
            <a:gdLst/>
            <a:ahLst/>
            <a:cxnLst/>
            <a:rect l="l" t="t" r="r" b="b"/>
            <a:pathLst>
              <a:path w="18808708" h="10495831">
                <a:moveTo>
                  <a:pt x="0" y="0"/>
                </a:moveTo>
                <a:lnTo>
                  <a:pt x="18808708" y="0"/>
                </a:lnTo>
                <a:lnTo>
                  <a:pt x="18808708" y="10495831"/>
                </a:lnTo>
                <a:lnTo>
                  <a:pt x="0" y="10495831"/>
                </a:lnTo>
                <a:lnTo>
                  <a:pt x="0" y="0"/>
                </a:lnTo>
                <a:close/>
              </a:path>
            </a:pathLst>
          </a:custGeom>
          <a:blipFill>
            <a:blip r:embed="rId2"/>
            <a:stretch>
              <a:fillRect t="-61077" b="-18123"/>
            </a:stretch>
          </a:blipFill>
        </p:spPr>
      </p:sp>
      <p:sp>
        <p:nvSpPr>
          <p:cNvPr id="3" name="Freeform 3"/>
          <p:cNvSpPr/>
          <p:nvPr/>
        </p:nvSpPr>
        <p:spPr>
          <a:xfrm>
            <a:off x="9917005" y="3050827"/>
            <a:ext cx="5987449" cy="5987449"/>
          </a:xfrm>
          <a:custGeom>
            <a:avLst/>
            <a:gdLst/>
            <a:ahLst/>
            <a:cxnLst/>
            <a:rect l="l" t="t" r="r" b="b"/>
            <a:pathLst>
              <a:path w="5987449" h="5987449">
                <a:moveTo>
                  <a:pt x="0" y="0"/>
                </a:moveTo>
                <a:lnTo>
                  <a:pt x="5987449" y="0"/>
                </a:lnTo>
                <a:lnTo>
                  <a:pt x="5987449" y="5987450"/>
                </a:lnTo>
                <a:lnTo>
                  <a:pt x="0" y="5987450"/>
                </a:lnTo>
                <a:lnTo>
                  <a:pt x="0" y="0"/>
                </a:lnTo>
                <a:close/>
              </a:path>
            </a:pathLst>
          </a:custGeom>
          <a:blipFill>
            <a:blip r:embed="rId3"/>
            <a:stretch>
              <a:fillRect/>
            </a:stretch>
          </a:blipFill>
        </p:spPr>
      </p:sp>
      <p:sp>
        <p:nvSpPr>
          <p:cNvPr id="4" name="Freeform 4"/>
          <p:cNvSpPr/>
          <p:nvPr/>
        </p:nvSpPr>
        <p:spPr>
          <a:xfrm>
            <a:off x="9917005" y="3050827"/>
            <a:ext cx="5987449" cy="5987449"/>
          </a:xfrm>
          <a:custGeom>
            <a:avLst/>
            <a:gdLst/>
            <a:ahLst/>
            <a:cxnLst/>
            <a:rect l="l" t="t" r="r" b="b"/>
            <a:pathLst>
              <a:path w="5987449" h="5987449">
                <a:moveTo>
                  <a:pt x="0" y="0"/>
                </a:moveTo>
                <a:lnTo>
                  <a:pt x="5987449" y="0"/>
                </a:lnTo>
                <a:lnTo>
                  <a:pt x="5987449" y="5987450"/>
                </a:lnTo>
                <a:lnTo>
                  <a:pt x="0" y="5987450"/>
                </a:lnTo>
                <a:lnTo>
                  <a:pt x="0" y="0"/>
                </a:lnTo>
                <a:close/>
              </a:path>
            </a:pathLst>
          </a:custGeom>
          <a:blipFill>
            <a:blip r:embed="rId4"/>
            <a:stretch>
              <a:fillRect/>
            </a:stretch>
          </a:blipFill>
        </p:spPr>
      </p:sp>
      <p:sp>
        <p:nvSpPr>
          <p:cNvPr id="5" name="Freeform 5"/>
          <p:cNvSpPr/>
          <p:nvPr/>
        </p:nvSpPr>
        <p:spPr>
          <a:xfrm>
            <a:off x="5182191" y="741652"/>
            <a:ext cx="5987449" cy="1428651"/>
          </a:xfrm>
          <a:custGeom>
            <a:avLst/>
            <a:gdLst/>
            <a:ahLst/>
            <a:cxnLst/>
            <a:rect l="l" t="t" r="r" b="b"/>
            <a:pathLst>
              <a:path w="5987449" h="1428651">
                <a:moveTo>
                  <a:pt x="0" y="0"/>
                </a:moveTo>
                <a:lnTo>
                  <a:pt x="5987449" y="0"/>
                </a:lnTo>
                <a:lnTo>
                  <a:pt x="5987449" y="1428651"/>
                </a:lnTo>
                <a:lnTo>
                  <a:pt x="0" y="1428651"/>
                </a:lnTo>
                <a:lnTo>
                  <a:pt x="0" y="0"/>
                </a:lnTo>
                <a:close/>
              </a:path>
            </a:pathLst>
          </a:custGeom>
          <a:blipFill>
            <a:blip r:embed="rId5"/>
            <a:stretch>
              <a:fillRect b="-319098"/>
            </a:stretch>
          </a:blipFill>
        </p:spPr>
      </p:sp>
      <p:sp>
        <p:nvSpPr>
          <p:cNvPr id="6" name="TextBox 6"/>
          <p:cNvSpPr txBox="1"/>
          <p:nvPr/>
        </p:nvSpPr>
        <p:spPr>
          <a:xfrm>
            <a:off x="10294507" y="3920395"/>
            <a:ext cx="4968093" cy="4181640"/>
          </a:xfrm>
          <a:prstGeom prst="rect">
            <a:avLst/>
          </a:prstGeom>
        </p:spPr>
        <p:txBody>
          <a:bodyPr lIns="0" tIns="0" rIns="0" bIns="0" rtlCol="0" anchor="t">
            <a:spAutoFit/>
          </a:bodyPr>
          <a:lstStyle/>
          <a:p>
            <a:pPr algn="ctr">
              <a:lnSpc>
                <a:spcPts val="4190"/>
              </a:lnSpc>
            </a:pPr>
            <a:r>
              <a:rPr lang="en-US" sz="2993" u="sng">
                <a:solidFill>
                  <a:srgbClr val="000000"/>
                </a:solidFill>
                <a:latin typeface="Kelin Eator"/>
              </a:rPr>
              <a:t>TITLE</a:t>
            </a:r>
          </a:p>
          <a:p>
            <a:pPr algn="ctr">
              <a:lnSpc>
                <a:spcPts val="4190"/>
              </a:lnSpc>
            </a:pPr>
            <a:r>
              <a:rPr lang="en-US" sz="2993">
                <a:solidFill>
                  <a:srgbClr val="000000"/>
                </a:solidFill>
                <a:latin typeface="Kelin Eator"/>
              </a:rPr>
              <a:t>   --problem Statement </a:t>
            </a:r>
          </a:p>
          <a:p>
            <a:pPr algn="ctr">
              <a:lnSpc>
                <a:spcPts val="4190"/>
              </a:lnSpc>
            </a:pPr>
            <a:r>
              <a:rPr lang="en-US" sz="2993">
                <a:solidFill>
                  <a:srgbClr val="000000"/>
                </a:solidFill>
                <a:latin typeface="Kelin Eator"/>
              </a:rPr>
              <a:t>--proposed solution</a:t>
            </a:r>
          </a:p>
          <a:p>
            <a:pPr algn="ctr">
              <a:lnSpc>
                <a:spcPts val="4190"/>
              </a:lnSpc>
            </a:pPr>
            <a:r>
              <a:rPr lang="en-US" sz="2993">
                <a:solidFill>
                  <a:srgbClr val="000000"/>
                </a:solidFill>
                <a:latin typeface="Kelin Eator"/>
              </a:rPr>
              <a:t>--System Approach</a:t>
            </a:r>
          </a:p>
          <a:p>
            <a:pPr algn="ctr">
              <a:lnSpc>
                <a:spcPts val="4190"/>
              </a:lnSpc>
            </a:pPr>
            <a:r>
              <a:rPr lang="en-US" sz="2993">
                <a:solidFill>
                  <a:srgbClr val="000000"/>
                </a:solidFill>
                <a:latin typeface="Kelin Eator"/>
              </a:rPr>
              <a:t>--Algorithm             </a:t>
            </a:r>
          </a:p>
          <a:p>
            <a:pPr algn="ctr">
              <a:lnSpc>
                <a:spcPts val="4190"/>
              </a:lnSpc>
            </a:pPr>
            <a:r>
              <a:rPr lang="en-US" sz="2993">
                <a:solidFill>
                  <a:srgbClr val="000000"/>
                </a:solidFill>
                <a:latin typeface="Kelin Eator"/>
              </a:rPr>
              <a:t>--Result                   </a:t>
            </a:r>
          </a:p>
          <a:p>
            <a:pPr algn="ctr">
              <a:lnSpc>
                <a:spcPts val="4190"/>
              </a:lnSpc>
            </a:pPr>
            <a:r>
              <a:rPr lang="en-US" sz="2993">
                <a:solidFill>
                  <a:srgbClr val="000000"/>
                </a:solidFill>
                <a:latin typeface="Kelin Eator"/>
              </a:rPr>
              <a:t>--Conclusion           </a:t>
            </a:r>
          </a:p>
          <a:p>
            <a:pPr algn="ctr">
              <a:lnSpc>
                <a:spcPts val="4190"/>
              </a:lnSpc>
              <a:spcBef>
                <a:spcPct val="0"/>
              </a:spcBef>
            </a:pPr>
            <a:r>
              <a:rPr lang="en-US" sz="2993">
                <a:solidFill>
                  <a:srgbClr val="000000"/>
                </a:solidFill>
                <a:latin typeface="Kelin Eator"/>
              </a:rPr>
              <a:t>--Reference            </a:t>
            </a:r>
          </a:p>
        </p:txBody>
      </p:sp>
      <p:sp>
        <p:nvSpPr>
          <p:cNvPr id="7" name="TextBox 7"/>
          <p:cNvSpPr txBox="1"/>
          <p:nvPr/>
        </p:nvSpPr>
        <p:spPr>
          <a:xfrm>
            <a:off x="5076581" y="904875"/>
            <a:ext cx="5987449" cy="1005208"/>
          </a:xfrm>
          <a:prstGeom prst="rect">
            <a:avLst/>
          </a:prstGeom>
        </p:spPr>
        <p:txBody>
          <a:bodyPr lIns="0" tIns="0" rIns="0" bIns="0" rtlCol="0" anchor="t">
            <a:spAutoFit/>
          </a:bodyPr>
          <a:lstStyle/>
          <a:p>
            <a:pPr algn="ctr">
              <a:lnSpc>
                <a:spcPts val="8119"/>
              </a:lnSpc>
              <a:spcBef>
                <a:spcPct val="0"/>
              </a:spcBef>
            </a:pPr>
            <a:r>
              <a:rPr lang="en-US" sz="5799">
                <a:solidFill>
                  <a:srgbClr val="000000"/>
                </a:solidFill>
                <a:latin typeface="Kelin Eator"/>
              </a:rPr>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BAAE"/>
        </a:solidFill>
        <a:effectLst/>
      </p:bgPr>
    </p:bg>
    <p:spTree>
      <p:nvGrpSpPr>
        <p:cNvPr id="1" name=""/>
        <p:cNvGrpSpPr/>
        <p:nvPr/>
      </p:nvGrpSpPr>
      <p:grpSpPr>
        <a:xfrm>
          <a:off x="0" y="0"/>
          <a:ext cx="0" cy="0"/>
          <a:chOff x="0" y="0"/>
          <a:chExt cx="0" cy="0"/>
        </a:xfrm>
      </p:grpSpPr>
      <p:grpSp>
        <p:nvGrpSpPr>
          <p:cNvPr id="2" name="Group 2"/>
          <p:cNvGrpSpPr/>
          <p:nvPr/>
        </p:nvGrpSpPr>
        <p:grpSpPr>
          <a:xfrm>
            <a:off x="10190612" y="0"/>
            <a:ext cx="6162584" cy="8219718"/>
            <a:chOff x="0" y="0"/>
            <a:chExt cx="8216779" cy="10959624"/>
          </a:xfrm>
        </p:grpSpPr>
        <p:pic>
          <p:nvPicPr>
            <p:cNvPr id="3" name="Picture 3"/>
            <p:cNvPicPr>
              <a:picLocks noChangeAspect="1"/>
            </p:cNvPicPr>
            <p:nvPr/>
          </p:nvPicPr>
          <p:blipFill>
            <a:blip r:embed="rId2"/>
            <a:srcRect l="12513" r="12513"/>
            <a:stretch>
              <a:fillRect/>
            </a:stretch>
          </p:blipFill>
          <p:spPr>
            <a:xfrm>
              <a:off x="0" y="0"/>
              <a:ext cx="8216779" cy="10959624"/>
            </a:xfrm>
            <a:prstGeom prst="rect">
              <a:avLst/>
            </a:prstGeom>
          </p:spPr>
        </p:pic>
      </p:grpSp>
      <p:sp>
        <p:nvSpPr>
          <p:cNvPr id="4" name="TextBox 4"/>
          <p:cNvSpPr txBox="1"/>
          <p:nvPr/>
        </p:nvSpPr>
        <p:spPr>
          <a:xfrm>
            <a:off x="1752526" y="424563"/>
            <a:ext cx="7016377" cy="2971800"/>
          </a:xfrm>
          <a:prstGeom prst="rect">
            <a:avLst/>
          </a:prstGeom>
        </p:spPr>
        <p:txBody>
          <a:bodyPr lIns="0" tIns="0" rIns="0" bIns="0" rtlCol="0" anchor="t">
            <a:spAutoFit/>
          </a:bodyPr>
          <a:lstStyle/>
          <a:p>
            <a:pPr marL="0" lvl="0" indent="0">
              <a:lnSpc>
                <a:spcPts val="11759"/>
              </a:lnSpc>
              <a:spcBef>
                <a:spcPct val="0"/>
              </a:spcBef>
            </a:pPr>
            <a:r>
              <a:rPr lang="en-US" sz="9799">
                <a:solidFill>
                  <a:srgbClr val="000000"/>
                </a:solidFill>
                <a:latin typeface="Open Sauce Heavy"/>
              </a:rPr>
              <a:t>Problem statement</a:t>
            </a:r>
          </a:p>
        </p:txBody>
      </p:sp>
      <p:sp>
        <p:nvSpPr>
          <p:cNvPr id="5" name="TextBox 5"/>
          <p:cNvSpPr txBox="1"/>
          <p:nvPr/>
        </p:nvSpPr>
        <p:spPr>
          <a:xfrm>
            <a:off x="420276" y="4277354"/>
            <a:ext cx="8941644" cy="4244022"/>
          </a:xfrm>
          <a:prstGeom prst="rect">
            <a:avLst/>
          </a:prstGeom>
        </p:spPr>
        <p:txBody>
          <a:bodyPr lIns="0" tIns="0" rIns="0" bIns="0" rtlCol="0" anchor="t">
            <a:spAutoFit/>
          </a:bodyPr>
          <a:lstStyle/>
          <a:p>
            <a:pPr algn="just">
              <a:lnSpc>
                <a:spcPts val="3085"/>
              </a:lnSpc>
              <a:spcBef>
                <a:spcPct val="0"/>
              </a:spcBef>
            </a:pPr>
            <a:r>
              <a:rPr lang="en-US" sz="2203">
                <a:solidFill>
                  <a:srgbClr val="545454"/>
                </a:solidFill>
                <a:latin typeface="Open Sauce Light"/>
              </a:rPr>
              <a:t>The project aims to develop a Restaurant Reservation Bot utilizing Long Short-Term Memory (LSTM) networks to automate the booking process. The bot will be designed to understand natural language inputs from users, such as reservation requests, party size, preferred date and time, and special requirements. Through LSTM's memory retention capabilities, the bot will maintain context throughout the conversation and generate coherent responses. Additionally, it will integrate with restaurant reservation systems to provide real-time availability updates and ensure secure handling of user data. The ultimate goal is to create a seamless and efficient reservation experience for both customers and restaurant staff.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t="21875" b="21875"/>
            <a:stretch>
              <a:fillRect/>
            </a:stretch>
          </p:blipFill>
          <p:spPr>
            <a:xfrm>
              <a:off x="0" y="0"/>
              <a:ext cx="24384000" cy="13716000"/>
            </a:xfrm>
            <a:prstGeom prst="rect">
              <a:avLst/>
            </a:prstGeom>
          </p:spPr>
        </p:pic>
      </p:grpSp>
      <p:grpSp>
        <p:nvGrpSpPr>
          <p:cNvPr id="4" name="Group 4"/>
          <p:cNvGrpSpPr/>
          <p:nvPr/>
        </p:nvGrpSpPr>
        <p:grpSpPr>
          <a:xfrm>
            <a:off x="0" y="4158755"/>
            <a:ext cx="14721120" cy="4755733"/>
            <a:chOff x="0" y="0"/>
            <a:chExt cx="3877168" cy="1252539"/>
          </a:xfrm>
        </p:grpSpPr>
        <p:sp>
          <p:nvSpPr>
            <p:cNvPr id="5" name="Freeform 5"/>
            <p:cNvSpPr/>
            <p:nvPr/>
          </p:nvSpPr>
          <p:spPr>
            <a:xfrm>
              <a:off x="0" y="0"/>
              <a:ext cx="3877168" cy="1252539"/>
            </a:xfrm>
            <a:custGeom>
              <a:avLst/>
              <a:gdLst/>
              <a:ahLst/>
              <a:cxnLst/>
              <a:rect l="l" t="t" r="r" b="b"/>
              <a:pathLst>
                <a:path w="3877168" h="1252539">
                  <a:moveTo>
                    <a:pt x="0" y="0"/>
                  </a:moveTo>
                  <a:lnTo>
                    <a:pt x="3877168" y="0"/>
                  </a:lnTo>
                  <a:lnTo>
                    <a:pt x="3877168" y="1252539"/>
                  </a:lnTo>
                  <a:lnTo>
                    <a:pt x="0" y="1252539"/>
                  </a:lnTo>
                  <a:close/>
                </a:path>
              </a:pathLst>
            </a:custGeom>
            <a:solidFill>
              <a:srgbClr val="A8A29C"/>
            </a:solidFill>
          </p:spPr>
        </p:sp>
        <p:sp>
          <p:nvSpPr>
            <p:cNvPr id="6" name="TextBox 6"/>
            <p:cNvSpPr txBox="1"/>
            <p:nvPr/>
          </p:nvSpPr>
          <p:spPr>
            <a:xfrm>
              <a:off x="0" y="-38100"/>
              <a:ext cx="3877168" cy="1290639"/>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10234189" y="4158755"/>
            <a:ext cx="8053811" cy="4755733"/>
            <a:chOff x="0" y="0"/>
            <a:chExt cx="1272701" cy="751523"/>
          </a:xfrm>
        </p:grpSpPr>
        <p:sp>
          <p:nvSpPr>
            <p:cNvPr id="8" name="Freeform 8"/>
            <p:cNvSpPr/>
            <p:nvPr/>
          </p:nvSpPr>
          <p:spPr>
            <a:xfrm>
              <a:off x="0" y="0"/>
              <a:ext cx="1272701" cy="751523"/>
            </a:xfrm>
            <a:custGeom>
              <a:avLst/>
              <a:gdLst/>
              <a:ahLst/>
              <a:cxnLst/>
              <a:rect l="l" t="t" r="r" b="b"/>
              <a:pathLst>
                <a:path w="1272701" h="751523">
                  <a:moveTo>
                    <a:pt x="0" y="0"/>
                  </a:moveTo>
                  <a:lnTo>
                    <a:pt x="1272701" y="0"/>
                  </a:lnTo>
                  <a:lnTo>
                    <a:pt x="1272701" y="751523"/>
                  </a:lnTo>
                  <a:lnTo>
                    <a:pt x="0" y="751523"/>
                  </a:lnTo>
                  <a:close/>
                </a:path>
              </a:pathLst>
            </a:custGeom>
            <a:solidFill>
              <a:srgbClr val="A8A29C"/>
            </a:solidFill>
          </p:spPr>
        </p:sp>
        <p:sp>
          <p:nvSpPr>
            <p:cNvPr id="9" name="TextBox 9"/>
            <p:cNvSpPr txBox="1"/>
            <p:nvPr/>
          </p:nvSpPr>
          <p:spPr>
            <a:xfrm>
              <a:off x="0" y="-38100"/>
              <a:ext cx="1272701" cy="789623"/>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1515732" y="4742855"/>
            <a:ext cx="8118221" cy="2493010"/>
          </a:xfrm>
          <a:prstGeom prst="rect">
            <a:avLst/>
          </a:prstGeom>
        </p:spPr>
        <p:txBody>
          <a:bodyPr lIns="0" tIns="0" rIns="0" bIns="0" rtlCol="0" anchor="t">
            <a:spAutoFit/>
          </a:bodyPr>
          <a:lstStyle/>
          <a:p>
            <a:pPr algn="ctr">
              <a:lnSpc>
                <a:spcPts val="9679"/>
              </a:lnSpc>
            </a:pPr>
            <a:r>
              <a:rPr lang="en-US" sz="8799">
                <a:solidFill>
                  <a:srgbClr val="000000"/>
                </a:solidFill>
                <a:latin typeface="Open Sauce Heavy"/>
              </a:rPr>
              <a:t>Proposed</a:t>
            </a:r>
          </a:p>
          <a:p>
            <a:pPr marL="0" lvl="0" indent="0" algn="ctr">
              <a:lnSpc>
                <a:spcPts val="9679"/>
              </a:lnSpc>
              <a:spcBef>
                <a:spcPct val="0"/>
              </a:spcBef>
            </a:pPr>
            <a:r>
              <a:rPr lang="en-US" sz="8799">
                <a:solidFill>
                  <a:srgbClr val="000000"/>
                </a:solidFill>
                <a:latin typeface="Open Sauce Heavy"/>
              </a:rPr>
              <a:t>Solution</a:t>
            </a:r>
          </a:p>
        </p:txBody>
      </p:sp>
      <p:sp>
        <p:nvSpPr>
          <p:cNvPr id="11" name="TextBox 11"/>
          <p:cNvSpPr txBox="1"/>
          <p:nvPr/>
        </p:nvSpPr>
        <p:spPr>
          <a:xfrm>
            <a:off x="11533077" y="4321106"/>
            <a:ext cx="6059258" cy="4392930"/>
          </a:xfrm>
          <a:prstGeom prst="rect">
            <a:avLst/>
          </a:prstGeom>
        </p:spPr>
        <p:txBody>
          <a:bodyPr lIns="0" tIns="0" rIns="0" bIns="0" rtlCol="0" anchor="t">
            <a:spAutoFit/>
          </a:bodyPr>
          <a:lstStyle/>
          <a:p>
            <a:pPr algn="just">
              <a:lnSpc>
                <a:spcPts val="2520"/>
              </a:lnSpc>
              <a:spcBef>
                <a:spcPct val="0"/>
              </a:spcBef>
            </a:pPr>
            <a:r>
              <a:rPr lang="en-US" sz="1800" u="sng">
                <a:solidFill>
                  <a:srgbClr val="545454"/>
                </a:solidFill>
                <a:latin typeface="Open Sauce Bold"/>
              </a:rPr>
              <a:t>Natural Language Understanding and Generation:</a:t>
            </a:r>
          </a:p>
          <a:p>
            <a:pPr marL="388620" lvl="1" indent="-194310" algn="just">
              <a:lnSpc>
                <a:spcPts val="2520"/>
              </a:lnSpc>
              <a:spcBef>
                <a:spcPct val="0"/>
              </a:spcBef>
              <a:buFont typeface="Arial"/>
              <a:buChar char="•"/>
            </a:pPr>
            <a:r>
              <a:rPr lang="en-US" sz="1800">
                <a:solidFill>
                  <a:srgbClr val="545454"/>
                </a:solidFill>
                <a:latin typeface="Open Sauce Light"/>
              </a:rPr>
              <a:t>For natural language understanding, the bot will utilize LSTM networks trained on a dataset of user queries and responses. The LSTM model will be capable of parsing various types of user inputs, including reservation requests, party size, date and time preferences, and any special requirements.</a:t>
            </a:r>
          </a:p>
          <a:p>
            <a:pPr algn="just">
              <a:lnSpc>
                <a:spcPts val="2520"/>
              </a:lnSpc>
              <a:spcBef>
                <a:spcPct val="0"/>
              </a:spcBef>
            </a:pPr>
            <a:r>
              <a:rPr lang="en-US" sz="1800" u="sng">
                <a:solidFill>
                  <a:srgbClr val="545454"/>
                </a:solidFill>
                <a:latin typeface="Open Sauce Bold"/>
              </a:rPr>
              <a:t>Integration with Reservation Systems:</a:t>
            </a:r>
          </a:p>
          <a:p>
            <a:pPr marL="388620" lvl="1" indent="-194310" algn="just">
              <a:lnSpc>
                <a:spcPts val="2520"/>
              </a:lnSpc>
              <a:spcBef>
                <a:spcPct val="0"/>
              </a:spcBef>
              <a:buFont typeface="Arial"/>
              <a:buChar char="•"/>
            </a:pPr>
            <a:r>
              <a:rPr lang="en-US" sz="1800">
                <a:solidFill>
                  <a:srgbClr val="545454"/>
                </a:solidFill>
                <a:latin typeface="Open Sauce Light"/>
              </a:rPr>
              <a:t>The bot will integrate with restaurant reservation systems through APIs (Application Programming Interfaces) provided by these systems. These APIs will allow the bot to access real-time availability information, make reservations, and retrieve booking confirmations.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34" r="-15089" b="-12068"/>
            </a:stretch>
          </a:blipFill>
        </p:spPr>
      </p:sp>
      <p:grpSp>
        <p:nvGrpSpPr>
          <p:cNvPr id="3" name="Group 3"/>
          <p:cNvGrpSpPr/>
          <p:nvPr/>
        </p:nvGrpSpPr>
        <p:grpSpPr>
          <a:xfrm>
            <a:off x="0" y="0"/>
            <a:ext cx="6150275" cy="11413203"/>
            <a:chOff x="0" y="0"/>
            <a:chExt cx="971895" cy="1803568"/>
          </a:xfrm>
        </p:grpSpPr>
        <p:sp>
          <p:nvSpPr>
            <p:cNvPr id="4" name="Freeform 4"/>
            <p:cNvSpPr/>
            <p:nvPr/>
          </p:nvSpPr>
          <p:spPr>
            <a:xfrm>
              <a:off x="0" y="0"/>
              <a:ext cx="971895" cy="1803568"/>
            </a:xfrm>
            <a:custGeom>
              <a:avLst/>
              <a:gdLst/>
              <a:ahLst/>
              <a:cxnLst/>
              <a:rect l="l" t="t" r="r" b="b"/>
              <a:pathLst>
                <a:path w="971895" h="1803568">
                  <a:moveTo>
                    <a:pt x="0" y="0"/>
                  </a:moveTo>
                  <a:lnTo>
                    <a:pt x="971895" y="0"/>
                  </a:lnTo>
                  <a:lnTo>
                    <a:pt x="971895" y="1803568"/>
                  </a:lnTo>
                  <a:lnTo>
                    <a:pt x="0" y="1803568"/>
                  </a:lnTo>
                  <a:close/>
                </a:path>
              </a:pathLst>
            </a:custGeom>
            <a:solidFill>
              <a:srgbClr val="C0BAAE"/>
            </a:solidFill>
          </p:spPr>
        </p:sp>
        <p:sp>
          <p:nvSpPr>
            <p:cNvPr id="5" name="TextBox 5"/>
            <p:cNvSpPr txBox="1"/>
            <p:nvPr/>
          </p:nvSpPr>
          <p:spPr>
            <a:xfrm>
              <a:off x="0" y="-38100"/>
              <a:ext cx="971895" cy="1841668"/>
            </a:xfrm>
            <a:prstGeom prst="rect">
              <a:avLst/>
            </a:prstGeom>
          </p:spPr>
          <p:txBody>
            <a:bodyPr lIns="50800" tIns="50800" rIns="50800" bIns="50800" rtlCol="0" anchor="ctr"/>
            <a:lstStyle/>
            <a:p>
              <a:pPr algn="ctr">
                <a:lnSpc>
                  <a:spcPts val="2520"/>
                </a:lnSpc>
              </a:pPr>
              <a:endParaRPr/>
            </a:p>
          </p:txBody>
        </p:sp>
      </p:grpSp>
      <p:sp>
        <p:nvSpPr>
          <p:cNvPr id="6" name="Freeform 6"/>
          <p:cNvSpPr/>
          <p:nvPr/>
        </p:nvSpPr>
        <p:spPr>
          <a:xfrm>
            <a:off x="6150275" y="0"/>
            <a:ext cx="5987449" cy="5143500"/>
          </a:xfrm>
          <a:custGeom>
            <a:avLst/>
            <a:gdLst/>
            <a:ahLst/>
            <a:cxnLst/>
            <a:rect l="l" t="t" r="r" b="b"/>
            <a:pathLst>
              <a:path w="5987449" h="5143500">
                <a:moveTo>
                  <a:pt x="0" y="0"/>
                </a:moveTo>
                <a:lnTo>
                  <a:pt x="5987450" y="0"/>
                </a:lnTo>
                <a:lnTo>
                  <a:pt x="5987450" y="5143500"/>
                </a:lnTo>
                <a:lnTo>
                  <a:pt x="0" y="5143500"/>
                </a:lnTo>
                <a:lnTo>
                  <a:pt x="0" y="0"/>
                </a:lnTo>
                <a:close/>
              </a:path>
            </a:pathLst>
          </a:custGeom>
          <a:blipFill>
            <a:blip r:embed="rId3"/>
            <a:stretch>
              <a:fillRect b="-16408"/>
            </a:stretch>
          </a:blipFill>
        </p:spPr>
      </p:sp>
      <p:sp>
        <p:nvSpPr>
          <p:cNvPr id="7" name="Freeform 7"/>
          <p:cNvSpPr/>
          <p:nvPr/>
        </p:nvSpPr>
        <p:spPr>
          <a:xfrm>
            <a:off x="12137725" y="-159032"/>
            <a:ext cx="6150275" cy="5302532"/>
          </a:xfrm>
          <a:custGeom>
            <a:avLst/>
            <a:gdLst/>
            <a:ahLst/>
            <a:cxnLst/>
            <a:rect l="l" t="t" r="r" b="b"/>
            <a:pathLst>
              <a:path w="6150275" h="5302532">
                <a:moveTo>
                  <a:pt x="0" y="0"/>
                </a:moveTo>
                <a:lnTo>
                  <a:pt x="6150275" y="0"/>
                </a:lnTo>
                <a:lnTo>
                  <a:pt x="6150275" y="5302532"/>
                </a:lnTo>
                <a:lnTo>
                  <a:pt x="0" y="5302532"/>
                </a:lnTo>
                <a:lnTo>
                  <a:pt x="0" y="0"/>
                </a:lnTo>
                <a:close/>
              </a:path>
            </a:pathLst>
          </a:custGeom>
          <a:blipFill>
            <a:blip r:embed="rId4"/>
            <a:stretch>
              <a:fillRect t="-1535" b="-14452"/>
            </a:stretch>
          </a:blipFill>
        </p:spPr>
      </p:sp>
      <p:sp>
        <p:nvSpPr>
          <p:cNvPr id="8" name="Freeform 8"/>
          <p:cNvSpPr/>
          <p:nvPr/>
        </p:nvSpPr>
        <p:spPr>
          <a:xfrm>
            <a:off x="12137725" y="5143500"/>
            <a:ext cx="6150275" cy="5987449"/>
          </a:xfrm>
          <a:custGeom>
            <a:avLst/>
            <a:gdLst/>
            <a:ahLst/>
            <a:cxnLst/>
            <a:rect l="l" t="t" r="r" b="b"/>
            <a:pathLst>
              <a:path w="6150275" h="5987449">
                <a:moveTo>
                  <a:pt x="0" y="0"/>
                </a:moveTo>
                <a:lnTo>
                  <a:pt x="6150275" y="0"/>
                </a:lnTo>
                <a:lnTo>
                  <a:pt x="6150275" y="5987449"/>
                </a:lnTo>
                <a:lnTo>
                  <a:pt x="0" y="5987449"/>
                </a:lnTo>
                <a:lnTo>
                  <a:pt x="0" y="0"/>
                </a:lnTo>
                <a:close/>
              </a:path>
            </a:pathLst>
          </a:custGeom>
          <a:blipFill>
            <a:blip r:embed="rId5"/>
            <a:stretch>
              <a:fillRect t="-1359" b="-1359"/>
            </a:stretch>
          </a:blipFill>
        </p:spPr>
      </p:sp>
      <p:sp>
        <p:nvSpPr>
          <p:cNvPr id="9" name="Freeform 9"/>
          <p:cNvSpPr/>
          <p:nvPr/>
        </p:nvSpPr>
        <p:spPr>
          <a:xfrm>
            <a:off x="6150275" y="5193788"/>
            <a:ext cx="5987449" cy="5987449"/>
          </a:xfrm>
          <a:custGeom>
            <a:avLst/>
            <a:gdLst/>
            <a:ahLst/>
            <a:cxnLst/>
            <a:rect l="l" t="t" r="r" b="b"/>
            <a:pathLst>
              <a:path w="5987449" h="5987449">
                <a:moveTo>
                  <a:pt x="0" y="0"/>
                </a:moveTo>
                <a:lnTo>
                  <a:pt x="5987450" y="0"/>
                </a:lnTo>
                <a:lnTo>
                  <a:pt x="5987450" y="5987450"/>
                </a:lnTo>
                <a:lnTo>
                  <a:pt x="0" y="5987450"/>
                </a:lnTo>
                <a:lnTo>
                  <a:pt x="0" y="0"/>
                </a:lnTo>
                <a:close/>
              </a:path>
            </a:pathLst>
          </a:custGeom>
          <a:blipFill>
            <a:blip r:embed="rId6"/>
            <a:stretch>
              <a:fillRect/>
            </a:stretch>
          </a:blipFill>
        </p:spPr>
      </p:sp>
      <p:sp>
        <p:nvSpPr>
          <p:cNvPr id="10" name="TextBox 10"/>
          <p:cNvSpPr txBox="1"/>
          <p:nvPr/>
        </p:nvSpPr>
        <p:spPr>
          <a:xfrm>
            <a:off x="1028700" y="1244716"/>
            <a:ext cx="4752019" cy="2021731"/>
          </a:xfrm>
          <a:prstGeom prst="rect">
            <a:avLst/>
          </a:prstGeom>
        </p:spPr>
        <p:txBody>
          <a:bodyPr lIns="0" tIns="0" rIns="0" bIns="0" rtlCol="0" anchor="t">
            <a:spAutoFit/>
          </a:bodyPr>
          <a:lstStyle/>
          <a:p>
            <a:pPr>
              <a:lnSpc>
                <a:spcPts val="7927"/>
              </a:lnSpc>
            </a:pPr>
            <a:r>
              <a:rPr lang="en-US" sz="7206">
                <a:solidFill>
                  <a:srgbClr val="000000"/>
                </a:solidFill>
                <a:latin typeface="Open Sauce Heavy"/>
              </a:rPr>
              <a:t>System</a:t>
            </a:r>
          </a:p>
          <a:p>
            <a:pPr marL="0" lvl="0" indent="0">
              <a:lnSpc>
                <a:spcPts val="7927"/>
              </a:lnSpc>
              <a:spcBef>
                <a:spcPct val="0"/>
              </a:spcBef>
            </a:pPr>
            <a:r>
              <a:rPr lang="en-US" sz="7206">
                <a:solidFill>
                  <a:srgbClr val="000000"/>
                </a:solidFill>
                <a:latin typeface="Open Sauce Heavy"/>
              </a:rPr>
              <a:t>Approach</a:t>
            </a:r>
          </a:p>
        </p:txBody>
      </p:sp>
      <p:sp>
        <p:nvSpPr>
          <p:cNvPr id="11" name="TextBox 11"/>
          <p:cNvSpPr txBox="1"/>
          <p:nvPr/>
        </p:nvSpPr>
        <p:spPr>
          <a:xfrm>
            <a:off x="790048" y="3422465"/>
            <a:ext cx="4508668" cy="6691440"/>
          </a:xfrm>
          <a:prstGeom prst="rect">
            <a:avLst/>
          </a:prstGeom>
        </p:spPr>
        <p:txBody>
          <a:bodyPr lIns="0" tIns="0" rIns="0" bIns="0" rtlCol="0" anchor="t">
            <a:spAutoFit/>
          </a:bodyPr>
          <a:lstStyle/>
          <a:p>
            <a:pPr algn="just">
              <a:lnSpc>
                <a:spcPts val="4057"/>
              </a:lnSpc>
            </a:pPr>
            <a:r>
              <a:rPr lang="en-US" sz="2898">
                <a:solidFill>
                  <a:srgbClr val="545454"/>
                </a:solidFill>
                <a:latin typeface="Open Sauce Bold"/>
              </a:rPr>
              <a:t>Hardware:</a:t>
            </a:r>
          </a:p>
          <a:p>
            <a:pPr algn="just">
              <a:lnSpc>
                <a:spcPts val="2753"/>
              </a:lnSpc>
            </a:pPr>
            <a:r>
              <a:rPr lang="en-US" sz="1966">
                <a:solidFill>
                  <a:srgbClr val="FFFFFF"/>
                </a:solidFill>
                <a:latin typeface="Open Sauce Bold"/>
              </a:rPr>
              <a:t> </a:t>
            </a:r>
            <a:r>
              <a:rPr lang="en-US" sz="1966">
                <a:solidFill>
                  <a:srgbClr val="737373"/>
                </a:solidFill>
                <a:latin typeface="Open Sauce Bold"/>
              </a:rPr>
              <a:t>  </a:t>
            </a:r>
            <a:r>
              <a:rPr lang="en-US" sz="1966">
                <a:solidFill>
                  <a:srgbClr val="545454"/>
                </a:solidFill>
                <a:latin typeface="Open Sauce Bold"/>
              </a:rPr>
              <a:t>-&gt;CPU: A multi-core CPU is adequate for processing user requests and running the LSTM model efficiently.</a:t>
            </a:r>
          </a:p>
          <a:p>
            <a:pPr algn="just">
              <a:lnSpc>
                <a:spcPts val="2753"/>
              </a:lnSpc>
            </a:pPr>
            <a:endParaRPr lang="en-US" sz="1966">
              <a:solidFill>
                <a:srgbClr val="545454"/>
              </a:solidFill>
              <a:latin typeface="Open Sauce Bold"/>
            </a:endParaRPr>
          </a:p>
          <a:p>
            <a:pPr algn="just">
              <a:lnSpc>
                <a:spcPts val="2753"/>
              </a:lnSpc>
            </a:pPr>
            <a:r>
              <a:rPr lang="en-US" sz="1966">
                <a:solidFill>
                  <a:srgbClr val="545454"/>
                </a:solidFill>
                <a:latin typeface="Open Sauce Bold"/>
              </a:rPr>
              <a:t>   -&gt;Memory (RAM): A minimum of 8GB of RAM is recommended for handling user interactions and maintaining context. Additional RAM may be beneficial for larger conversational datasets and more complex models.</a:t>
            </a:r>
          </a:p>
          <a:p>
            <a:pPr algn="just">
              <a:lnSpc>
                <a:spcPts val="2753"/>
              </a:lnSpc>
            </a:pPr>
            <a:endParaRPr lang="en-US" sz="1966">
              <a:solidFill>
                <a:srgbClr val="545454"/>
              </a:solidFill>
              <a:latin typeface="Open Sauce Bold"/>
            </a:endParaRPr>
          </a:p>
          <a:p>
            <a:pPr algn="just">
              <a:lnSpc>
                <a:spcPts val="2753"/>
              </a:lnSpc>
              <a:spcBef>
                <a:spcPct val="0"/>
              </a:spcBef>
            </a:pPr>
            <a:r>
              <a:rPr lang="en-US" sz="1966">
                <a:solidFill>
                  <a:srgbClr val="545454"/>
                </a:solidFill>
                <a:latin typeface="Open Sauce Bold"/>
              </a:rPr>
              <a:t>  --&gt;Internet Connection: An internet connection is necessary for accessing external APIs, retrieving real-time reservation information, and providing updates to users.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07" t="-19951" r="-12257" b="-14796"/>
            </a:stretch>
          </a:blipFill>
        </p:spPr>
      </p:sp>
      <p:grpSp>
        <p:nvGrpSpPr>
          <p:cNvPr id="3" name="Group 3"/>
          <p:cNvGrpSpPr/>
          <p:nvPr/>
        </p:nvGrpSpPr>
        <p:grpSpPr>
          <a:xfrm>
            <a:off x="0" y="3709"/>
            <a:ext cx="5933548" cy="10283291"/>
            <a:chOff x="0" y="0"/>
            <a:chExt cx="937647" cy="1625014"/>
          </a:xfrm>
        </p:grpSpPr>
        <p:sp>
          <p:nvSpPr>
            <p:cNvPr id="4" name="Freeform 4"/>
            <p:cNvSpPr/>
            <p:nvPr/>
          </p:nvSpPr>
          <p:spPr>
            <a:xfrm>
              <a:off x="0" y="0"/>
              <a:ext cx="937647" cy="1625014"/>
            </a:xfrm>
            <a:custGeom>
              <a:avLst/>
              <a:gdLst/>
              <a:ahLst/>
              <a:cxnLst/>
              <a:rect l="l" t="t" r="r" b="b"/>
              <a:pathLst>
                <a:path w="937647" h="1625014">
                  <a:moveTo>
                    <a:pt x="0" y="0"/>
                  </a:moveTo>
                  <a:lnTo>
                    <a:pt x="937647" y="0"/>
                  </a:lnTo>
                  <a:lnTo>
                    <a:pt x="937647" y="1625014"/>
                  </a:lnTo>
                  <a:lnTo>
                    <a:pt x="0" y="1625014"/>
                  </a:lnTo>
                  <a:close/>
                </a:path>
              </a:pathLst>
            </a:custGeom>
            <a:solidFill>
              <a:srgbClr val="C0BAAE"/>
            </a:solidFill>
          </p:spPr>
        </p:sp>
        <p:sp>
          <p:nvSpPr>
            <p:cNvPr id="5" name="TextBox 5"/>
            <p:cNvSpPr txBox="1"/>
            <p:nvPr/>
          </p:nvSpPr>
          <p:spPr>
            <a:xfrm>
              <a:off x="0" y="-38100"/>
              <a:ext cx="937647" cy="1663114"/>
            </a:xfrm>
            <a:prstGeom prst="rect">
              <a:avLst/>
            </a:prstGeom>
          </p:spPr>
          <p:txBody>
            <a:bodyPr lIns="50800" tIns="50800" rIns="50800" bIns="50800" rtlCol="0" anchor="ctr"/>
            <a:lstStyle/>
            <a:p>
              <a:pPr algn="ctr">
                <a:lnSpc>
                  <a:spcPts val="2520"/>
                </a:lnSpc>
              </a:pPr>
              <a:endParaRPr/>
            </a:p>
          </p:txBody>
        </p:sp>
      </p:grpSp>
      <p:sp>
        <p:nvSpPr>
          <p:cNvPr id="6" name="Freeform 6"/>
          <p:cNvSpPr/>
          <p:nvPr/>
        </p:nvSpPr>
        <p:spPr>
          <a:xfrm>
            <a:off x="5933548" y="3709"/>
            <a:ext cx="12354452" cy="10283291"/>
          </a:xfrm>
          <a:custGeom>
            <a:avLst/>
            <a:gdLst/>
            <a:ahLst/>
            <a:cxnLst/>
            <a:rect l="l" t="t" r="r" b="b"/>
            <a:pathLst>
              <a:path w="12354452" h="10283291">
                <a:moveTo>
                  <a:pt x="0" y="0"/>
                </a:moveTo>
                <a:lnTo>
                  <a:pt x="12354452" y="0"/>
                </a:lnTo>
                <a:lnTo>
                  <a:pt x="12354452" y="10283291"/>
                </a:lnTo>
                <a:lnTo>
                  <a:pt x="0" y="10283291"/>
                </a:lnTo>
                <a:lnTo>
                  <a:pt x="0" y="0"/>
                </a:lnTo>
                <a:close/>
              </a:path>
            </a:pathLst>
          </a:custGeom>
          <a:blipFill>
            <a:blip r:embed="rId3"/>
            <a:stretch>
              <a:fillRect t="-14555" r="-1107" b="-6915"/>
            </a:stretch>
          </a:blipFill>
        </p:spPr>
      </p:sp>
      <p:sp>
        <p:nvSpPr>
          <p:cNvPr id="7" name="TextBox 7"/>
          <p:cNvSpPr txBox="1"/>
          <p:nvPr/>
        </p:nvSpPr>
        <p:spPr>
          <a:xfrm>
            <a:off x="666914" y="213754"/>
            <a:ext cx="4845199" cy="1141129"/>
          </a:xfrm>
          <a:prstGeom prst="rect">
            <a:avLst/>
          </a:prstGeom>
        </p:spPr>
        <p:txBody>
          <a:bodyPr lIns="0" tIns="0" rIns="0" bIns="0" rtlCol="0" anchor="t">
            <a:spAutoFit/>
          </a:bodyPr>
          <a:lstStyle/>
          <a:p>
            <a:pPr marL="0" lvl="0" indent="0">
              <a:lnSpc>
                <a:spcPts val="8912"/>
              </a:lnSpc>
              <a:spcBef>
                <a:spcPct val="0"/>
              </a:spcBef>
            </a:pPr>
            <a:r>
              <a:rPr lang="en-US" sz="8102">
                <a:solidFill>
                  <a:srgbClr val="000000"/>
                </a:solidFill>
                <a:latin typeface="Open Sauce Bold"/>
              </a:rPr>
              <a:t>Software</a:t>
            </a:r>
          </a:p>
        </p:txBody>
      </p:sp>
      <p:sp>
        <p:nvSpPr>
          <p:cNvPr id="8" name="TextBox 8"/>
          <p:cNvSpPr txBox="1"/>
          <p:nvPr/>
        </p:nvSpPr>
        <p:spPr>
          <a:xfrm>
            <a:off x="666914" y="1618228"/>
            <a:ext cx="4567409" cy="8230104"/>
          </a:xfrm>
          <a:prstGeom prst="rect">
            <a:avLst/>
          </a:prstGeom>
        </p:spPr>
        <p:txBody>
          <a:bodyPr lIns="0" tIns="0" rIns="0" bIns="0" rtlCol="0" anchor="t">
            <a:spAutoFit/>
          </a:bodyPr>
          <a:lstStyle/>
          <a:p>
            <a:pPr algn="just">
              <a:lnSpc>
                <a:spcPts val="2642"/>
              </a:lnSpc>
            </a:pPr>
            <a:r>
              <a:rPr lang="en-US" sz="1887">
                <a:solidFill>
                  <a:srgbClr val="545454"/>
                </a:solidFill>
                <a:latin typeface="Open Sauce Bold"/>
              </a:rPr>
              <a:t>Python: The project is implemented using the Python programming language for its versatility and extensive libraries.</a:t>
            </a:r>
          </a:p>
          <a:p>
            <a:pPr algn="just">
              <a:lnSpc>
                <a:spcPts val="2642"/>
              </a:lnSpc>
            </a:pPr>
            <a:endParaRPr lang="en-US" sz="1887">
              <a:solidFill>
                <a:srgbClr val="545454"/>
              </a:solidFill>
              <a:latin typeface="Open Sauce Bold"/>
            </a:endParaRPr>
          </a:p>
          <a:p>
            <a:pPr algn="just">
              <a:lnSpc>
                <a:spcPts val="2642"/>
              </a:lnSpc>
            </a:pPr>
            <a:r>
              <a:rPr lang="en-US" sz="1887">
                <a:solidFill>
                  <a:srgbClr val="545454"/>
                </a:solidFill>
                <a:latin typeface="Open Sauce Bold"/>
              </a:rPr>
              <a:t>TensorFlow/Keras: TensorFlow, along with its high-level API Keras, is utilized for building, training, and deploying LSTM models due to its robustness and ease of use in deep learning tasks.</a:t>
            </a:r>
          </a:p>
          <a:p>
            <a:pPr algn="just">
              <a:lnSpc>
                <a:spcPts val="2642"/>
              </a:lnSpc>
            </a:pPr>
            <a:endParaRPr lang="en-US" sz="1887">
              <a:solidFill>
                <a:srgbClr val="545454"/>
              </a:solidFill>
              <a:latin typeface="Open Sauce Bold"/>
            </a:endParaRPr>
          </a:p>
          <a:p>
            <a:pPr algn="just">
              <a:lnSpc>
                <a:spcPts val="2642"/>
              </a:lnSpc>
            </a:pPr>
            <a:r>
              <a:rPr lang="en-US" sz="1887">
                <a:solidFill>
                  <a:srgbClr val="545454"/>
                </a:solidFill>
                <a:latin typeface="Open Sauce Bold"/>
              </a:rPr>
              <a:t>Natural Language Processing (NLP) Libraries: Libraries such as NLTK (Natural Language Toolkit) or spaCy are used for processing and understanding user input in natural language.</a:t>
            </a:r>
          </a:p>
          <a:p>
            <a:pPr algn="just">
              <a:lnSpc>
                <a:spcPts val="2642"/>
              </a:lnSpc>
            </a:pPr>
            <a:endParaRPr lang="en-US" sz="1887">
              <a:solidFill>
                <a:srgbClr val="545454"/>
              </a:solidFill>
              <a:latin typeface="Open Sauce Bold"/>
            </a:endParaRPr>
          </a:p>
          <a:p>
            <a:pPr algn="just">
              <a:lnSpc>
                <a:spcPts val="2642"/>
              </a:lnSpc>
              <a:spcBef>
                <a:spcPct val="0"/>
              </a:spcBef>
            </a:pPr>
            <a:r>
              <a:rPr lang="en-US" sz="1887">
                <a:solidFill>
                  <a:srgbClr val="545454"/>
                </a:solidFill>
                <a:latin typeface="Open Sauce Bold"/>
              </a:rPr>
              <a:t>Flask/Django: Web frameworks like Flask or Django are employed for creating the bot's backend infrastructure, providing HTTP endpoints for communication and handling reservation requests.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B3D"/>
        </a:solidFill>
        <a:effectLst/>
      </p:bgPr>
    </p:bg>
    <p:spTree>
      <p:nvGrpSpPr>
        <p:cNvPr id="1" name=""/>
        <p:cNvGrpSpPr/>
        <p:nvPr/>
      </p:nvGrpSpPr>
      <p:grpSpPr>
        <a:xfrm>
          <a:off x="0" y="0"/>
          <a:ext cx="0" cy="0"/>
          <a:chOff x="0" y="0"/>
          <a:chExt cx="0" cy="0"/>
        </a:xfrm>
      </p:grpSpPr>
      <p:sp>
        <p:nvSpPr>
          <p:cNvPr id="2" name="TextBox 2"/>
          <p:cNvSpPr txBox="1"/>
          <p:nvPr/>
        </p:nvSpPr>
        <p:spPr>
          <a:xfrm>
            <a:off x="2149791" y="2004060"/>
            <a:ext cx="13988418" cy="6393180"/>
          </a:xfrm>
          <a:prstGeom prst="rect">
            <a:avLst/>
          </a:prstGeom>
        </p:spPr>
        <p:txBody>
          <a:bodyPr lIns="0" tIns="0" rIns="0" bIns="0" rtlCol="0" anchor="t">
            <a:spAutoFit/>
          </a:bodyPr>
          <a:lstStyle/>
          <a:p>
            <a:pPr marL="0" lvl="0" indent="0" algn="ctr">
              <a:lnSpc>
                <a:spcPts val="12540"/>
              </a:lnSpc>
              <a:spcBef>
                <a:spcPct val="0"/>
              </a:spcBef>
            </a:pPr>
            <a:r>
              <a:rPr lang="en-US" sz="11400">
                <a:solidFill>
                  <a:srgbClr val="FFFFFF"/>
                </a:solidFill>
                <a:latin typeface="Open Sauce Heavy"/>
              </a:rPr>
              <a:t>Your first inspirational sentence for the presentation</a:t>
            </a:r>
          </a:p>
        </p:txBody>
      </p:sp>
      <p:sp>
        <p:nvSpPr>
          <p:cNvPr id="3" name="Freeform 3"/>
          <p:cNvSpPr/>
          <p:nvPr/>
        </p:nvSpPr>
        <p:spPr>
          <a:xfrm flipV="1">
            <a:off x="8225034" y="925286"/>
            <a:ext cx="1084730" cy="749380"/>
          </a:xfrm>
          <a:custGeom>
            <a:avLst/>
            <a:gdLst/>
            <a:ahLst/>
            <a:cxnLst/>
            <a:rect l="l" t="t" r="r" b="b"/>
            <a:pathLst>
              <a:path w="1084730" h="749380">
                <a:moveTo>
                  <a:pt x="0" y="749379"/>
                </a:moveTo>
                <a:lnTo>
                  <a:pt x="1084730" y="749379"/>
                </a:lnTo>
                <a:lnTo>
                  <a:pt x="1084730" y="0"/>
                </a:lnTo>
                <a:lnTo>
                  <a:pt x="0" y="0"/>
                </a:lnTo>
                <a:lnTo>
                  <a:pt x="0" y="74937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799999">
            <a:off x="8377434" y="8759190"/>
            <a:ext cx="1084730" cy="749380"/>
          </a:xfrm>
          <a:custGeom>
            <a:avLst/>
            <a:gdLst/>
            <a:ahLst/>
            <a:cxnLst/>
            <a:rect l="l" t="t" r="r" b="b"/>
            <a:pathLst>
              <a:path w="1084730" h="749380">
                <a:moveTo>
                  <a:pt x="0" y="0"/>
                </a:moveTo>
                <a:lnTo>
                  <a:pt x="1084730" y="0"/>
                </a:lnTo>
                <a:lnTo>
                  <a:pt x="1084730" y="749380"/>
                </a:lnTo>
                <a:lnTo>
                  <a:pt x="0" y="749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95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1749" t="-49831" r="-4115" b="-38375"/>
            </a:stretch>
          </a:blipFill>
        </p:spPr>
      </p:sp>
      <p:sp>
        <p:nvSpPr>
          <p:cNvPr id="6" name="Freeform 6"/>
          <p:cNvSpPr/>
          <p:nvPr/>
        </p:nvSpPr>
        <p:spPr>
          <a:xfrm>
            <a:off x="3959109" y="916793"/>
            <a:ext cx="10369782" cy="8453414"/>
          </a:xfrm>
          <a:custGeom>
            <a:avLst/>
            <a:gdLst/>
            <a:ahLst/>
            <a:cxnLst/>
            <a:rect l="l" t="t" r="r" b="b"/>
            <a:pathLst>
              <a:path w="10369782" h="8453414">
                <a:moveTo>
                  <a:pt x="0" y="0"/>
                </a:moveTo>
                <a:lnTo>
                  <a:pt x="10369782" y="0"/>
                </a:lnTo>
                <a:lnTo>
                  <a:pt x="10369782" y="8453414"/>
                </a:lnTo>
                <a:lnTo>
                  <a:pt x="0" y="8453414"/>
                </a:lnTo>
                <a:lnTo>
                  <a:pt x="0" y="0"/>
                </a:lnTo>
                <a:close/>
              </a:path>
            </a:pathLst>
          </a:custGeom>
          <a:blipFill>
            <a:blip r:embed="rId5"/>
            <a:stretch>
              <a:fillRect l="-28087" t="-45160" r="-28430" b="-46840"/>
            </a:stretch>
          </a:blipFill>
        </p:spPr>
      </p:sp>
      <p:sp>
        <p:nvSpPr>
          <p:cNvPr id="7" name="Freeform 7"/>
          <p:cNvSpPr/>
          <p:nvPr/>
        </p:nvSpPr>
        <p:spPr>
          <a:xfrm>
            <a:off x="3962400" y="916793"/>
            <a:ext cx="10369782" cy="8541530"/>
          </a:xfrm>
          <a:custGeom>
            <a:avLst/>
            <a:gdLst/>
            <a:ahLst/>
            <a:cxnLst/>
            <a:rect l="l" t="t" r="r" b="b"/>
            <a:pathLst>
              <a:path w="10369782" h="8541530">
                <a:moveTo>
                  <a:pt x="0" y="0"/>
                </a:moveTo>
                <a:lnTo>
                  <a:pt x="10369782" y="0"/>
                </a:lnTo>
                <a:lnTo>
                  <a:pt x="10369782" y="8541530"/>
                </a:lnTo>
                <a:lnTo>
                  <a:pt x="0" y="8541530"/>
                </a:lnTo>
                <a:lnTo>
                  <a:pt x="0" y="0"/>
                </a:lnTo>
                <a:close/>
              </a:path>
            </a:pathLst>
          </a:custGeom>
          <a:blipFill>
            <a:blip r:embed="rId6"/>
            <a:stretch>
              <a:fillRect t="-10702" b="-10702"/>
            </a:stretch>
          </a:blipFill>
        </p:spPr>
      </p:sp>
      <p:sp>
        <p:nvSpPr>
          <p:cNvPr id="8" name="TextBox 8"/>
          <p:cNvSpPr txBox="1"/>
          <p:nvPr/>
        </p:nvSpPr>
        <p:spPr>
          <a:xfrm>
            <a:off x="5676396" y="1168837"/>
            <a:ext cx="8192004" cy="692562"/>
          </a:xfrm>
          <a:prstGeom prst="rect">
            <a:avLst/>
          </a:prstGeom>
        </p:spPr>
        <p:txBody>
          <a:bodyPr wrap="square" lIns="0" tIns="0" rIns="0" bIns="0" rtlCol="0" anchor="t">
            <a:spAutoFit/>
          </a:bodyPr>
          <a:lstStyle/>
          <a:p>
            <a:pPr algn="ctr">
              <a:lnSpc>
                <a:spcPts val="5939"/>
              </a:lnSpc>
              <a:spcBef>
                <a:spcPct val="0"/>
              </a:spcBef>
            </a:pPr>
            <a:r>
              <a:rPr lang="en-US" sz="4242" dirty="0">
                <a:solidFill>
                  <a:srgbClr val="000000"/>
                </a:solidFill>
                <a:latin typeface="Open Sauce Bold"/>
              </a:rPr>
              <a:t>ALGORITHM  &amp; DEPLOYMENT </a:t>
            </a:r>
          </a:p>
        </p:txBody>
      </p:sp>
      <p:sp>
        <p:nvSpPr>
          <p:cNvPr id="9" name="TextBox 9"/>
          <p:cNvSpPr txBox="1"/>
          <p:nvPr/>
        </p:nvSpPr>
        <p:spPr>
          <a:xfrm>
            <a:off x="3959109" y="2062780"/>
            <a:ext cx="10369782" cy="6593205"/>
          </a:xfrm>
          <a:prstGeom prst="rect">
            <a:avLst/>
          </a:prstGeom>
        </p:spPr>
        <p:txBody>
          <a:bodyPr lIns="0" tIns="0" rIns="0" bIns="0" rtlCol="0" anchor="t">
            <a:spAutoFit/>
          </a:bodyPr>
          <a:lstStyle/>
          <a:p>
            <a:pPr algn="ctr">
              <a:lnSpc>
                <a:spcPts val="2520"/>
              </a:lnSpc>
            </a:pPr>
            <a:r>
              <a:rPr lang="en-US" sz="1800" u="sng" dirty="0">
                <a:solidFill>
                  <a:srgbClr val="000000"/>
                </a:solidFill>
                <a:latin typeface="Open Sauce Bold"/>
              </a:rPr>
              <a:t>1.LSTM Model Development:</a:t>
            </a:r>
          </a:p>
          <a:p>
            <a:pPr algn="ctr">
              <a:lnSpc>
                <a:spcPts val="2520"/>
              </a:lnSpc>
            </a:pPr>
            <a:endParaRPr lang="en-US" sz="1800" u="sng" dirty="0">
              <a:solidFill>
                <a:srgbClr val="000000"/>
              </a:solidFill>
              <a:latin typeface="Open Sauce Bold"/>
            </a:endParaRPr>
          </a:p>
          <a:p>
            <a:pPr algn="ctr">
              <a:lnSpc>
                <a:spcPts val="2520"/>
              </a:lnSpc>
            </a:pPr>
            <a:r>
              <a:rPr lang="en-US" sz="1800" dirty="0">
                <a:solidFill>
                  <a:srgbClr val="000000"/>
                </a:solidFill>
                <a:latin typeface="Open Sauce Light"/>
              </a:rPr>
              <a:t>              • Developed the core functionality of [Your Restaurant's Name] Bot using </a:t>
            </a:r>
          </a:p>
          <a:p>
            <a:pPr algn="ctr">
              <a:lnSpc>
                <a:spcPts val="2520"/>
              </a:lnSpc>
            </a:pPr>
            <a:r>
              <a:rPr lang="en-US" sz="1800" dirty="0">
                <a:solidFill>
                  <a:srgbClr val="000000"/>
                </a:solidFill>
                <a:latin typeface="Open Sauce Light"/>
              </a:rPr>
              <a:t>a Long Short-Term Memory (LSTM) deep learning model.                         </a:t>
            </a:r>
          </a:p>
          <a:p>
            <a:pPr algn="ctr">
              <a:lnSpc>
                <a:spcPts val="2520"/>
              </a:lnSpc>
            </a:pPr>
            <a:r>
              <a:rPr lang="en-US" sz="1800" dirty="0">
                <a:solidFill>
                  <a:srgbClr val="000000"/>
                </a:solidFill>
                <a:latin typeface="Open Sauce Light"/>
              </a:rPr>
              <a:t>            • LSTM enables the bot to understand and generate responses based on</a:t>
            </a:r>
          </a:p>
          <a:p>
            <a:pPr algn="ctr">
              <a:lnSpc>
                <a:spcPts val="2520"/>
              </a:lnSpc>
            </a:pPr>
            <a:r>
              <a:rPr lang="en-US" sz="1800" dirty="0">
                <a:solidFill>
                  <a:srgbClr val="000000"/>
                </a:solidFill>
                <a:latin typeface="Open Sauce Light"/>
              </a:rPr>
              <a:t>the context of user queries, enhancing the conversational experience.  </a:t>
            </a:r>
          </a:p>
          <a:p>
            <a:pPr algn="ctr">
              <a:lnSpc>
                <a:spcPts val="2520"/>
              </a:lnSpc>
            </a:pPr>
            <a:endParaRPr lang="en-US" sz="1800" dirty="0">
              <a:solidFill>
                <a:srgbClr val="000000"/>
              </a:solidFill>
              <a:latin typeface="Open Sauce Light"/>
            </a:endParaRPr>
          </a:p>
          <a:p>
            <a:pPr algn="ctr">
              <a:lnSpc>
                <a:spcPts val="2520"/>
              </a:lnSpc>
            </a:pPr>
            <a:r>
              <a:rPr lang="en-US" sz="1800" u="sng" dirty="0">
                <a:solidFill>
                  <a:srgbClr val="000000"/>
                </a:solidFill>
                <a:latin typeface="Open Sauce Bold"/>
              </a:rPr>
              <a:t>2.Training the LSTM Model:</a:t>
            </a:r>
          </a:p>
          <a:p>
            <a:pPr algn="ctr">
              <a:lnSpc>
                <a:spcPts val="2520"/>
              </a:lnSpc>
            </a:pPr>
            <a:endParaRPr lang="en-US" sz="1800" u="sng" dirty="0">
              <a:solidFill>
                <a:srgbClr val="000000"/>
              </a:solidFill>
              <a:latin typeface="Open Sauce Bold"/>
            </a:endParaRPr>
          </a:p>
          <a:p>
            <a:pPr algn="ctr">
              <a:lnSpc>
                <a:spcPts val="2520"/>
              </a:lnSpc>
            </a:pPr>
            <a:r>
              <a:rPr lang="en-US" sz="1800" dirty="0">
                <a:solidFill>
                  <a:srgbClr val="000000"/>
                </a:solidFill>
                <a:latin typeface="Open Sauce"/>
              </a:rPr>
              <a:t>•</a:t>
            </a:r>
            <a:r>
              <a:rPr lang="en-US" sz="1800" dirty="0">
                <a:solidFill>
                  <a:srgbClr val="000000"/>
                </a:solidFill>
                <a:latin typeface="Open Sauce Light"/>
              </a:rPr>
              <a:t>Trained the LSTM model on a dataset comprising past booking</a:t>
            </a:r>
          </a:p>
          <a:p>
            <a:pPr algn="ctr">
              <a:lnSpc>
                <a:spcPts val="2520"/>
              </a:lnSpc>
            </a:pPr>
            <a:r>
              <a:rPr lang="en-US" sz="1800" dirty="0">
                <a:solidFill>
                  <a:srgbClr val="000000"/>
                </a:solidFill>
                <a:latin typeface="Open Sauce Light"/>
              </a:rPr>
              <a:t> interactions and customer preferences.                                                    </a:t>
            </a:r>
          </a:p>
          <a:p>
            <a:pPr algn="ctr">
              <a:lnSpc>
                <a:spcPts val="2520"/>
              </a:lnSpc>
            </a:pPr>
            <a:r>
              <a:rPr lang="en-US" sz="1800" dirty="0">
                <a:solidFill>
                  <a:srgbClr val="000000"/>
                </a:solidFill>
                <a:latin typeface="Open Sauce"/>
              </a:rPr>
              <a:t>•</a:t>
            </a:r>
            <a:r>
              <a:rPr lang="en-US" sz="1800" dirty="0">
                <a:solidFill>
                  <a:srgbClr val="000000"/>
                </a:solidFill>
                <a:latin typeface="Open Sauce Light"/>
              </a:rPr>
              <a:t>Utilized techniques such as sequence modelling                         </a:t>
            </a:r>
          </a:p>
          <a:p>
            <a:pPr algn="ctr">
              <a:lnSpc>
                <a:spcPts val="2520"/>
              </a:lnSpc>
            </a:pPr>
            <a:r>
              <a:rPr lang="en-US" sz="1800" dirty="0">
                <a:solidFill>
                  <a:srgbClr val="000000"/>
                </a:solidFill>
                <a:latin typeface="Open Sauce Light"/>
              </a:rPr>
              <a:t> and backpropagation to \optimize  the model for accurate predictions.</a:t>
            </a:r>
          </a:p>
          <a:p>
            <a:pPr algn="ctr">
              <a:lnSpc>
                <a:spcPts val="2520"/>
              </a:lnSpc>
            </a:pPr>
            <a:endParaRPr lang="en-US" sz="1800" dirty="0">
              <a:solidFill>
                <a:srgbClr val="000000"/>
              </a:solidFill>
              <a:latin typeface="Open Sauce Light"/>
            </a:endParaRPr>
          </a:p>
          <a:p>
            <a:pPr algn="ctr">
              <a:lnSpc>
                <a:spcPts val="2520"/>
              </a:lnSpc>
            </a:pPr>
            <a:r>
              <a:rPr lang="en-US" sz="1800" u="sng" dirty="0">
                <a:solidFill>
                  <a:srgbClr val="000000"/>
                </a:solidFill>
                <a:latin typeface="Open Sauce Bold"/>
              </a:rPr>
              <a:t>3.Hyperparameter Tuning:</a:t>
            </a:r>
          </a:p>
          <a:p>
            <a:pPr algn="ctr">
              <a:lnSpc>
                <a:spcPts val="2520"/>
              </a:lnSpc>
            </a:pPr>
            <a:endParaRPr lang="en-US" sz="1800" u="sng" dirty="0">
              <a:solidFill>
                <a:srgbClr val="000000"/>
              </a:solidFill>
              <a:latin typeface="Open Sauce Bold"/>
            </a:endParaRPr>
          </a:p>
          <a:p>
            <a:pPr algn="ctr">
              <a:lnSpc>
                <a:spcPts val="2520"/>
              </a:lnSpc>
            </a:pPr>
            <a:r>
              <a:rPr lang="en-US" sz="1800" dirty="0">
                <a:solidFill>
                  <a:srgbClr val="000000"/>
                </a:solidFill>
                <a:latin typeface="Open Sauce"/>
              </a:rPr>
              <a:t>              • </a:t>
            </a:r>
            <a:r>
              <a:rPr lang="en-US" sz="1800" dirty="0">
                <a:solidFill>
                  <a:srgbClr val="000000"/>
                </a:solidFill>
                <a:latin typeface="Open Sauce Light"/>
              </a:rPr>
              <a:t>Conducted extensive experiments to fine-tune hyperparameters such</a:t>
            </a:r>
          </a:p>
          <a:p>
            <a:pPr algn="ctr">
              <a:lnSpc>
                <a:spcPts val="2520"/>
              </a:lnSpc>
            </a:pPr>
            <a:r>
              <a:rPr lang="en-US" sz="1800" dirty="0">
                <a:solidFill>
                  <a:srgbClr val="000000"/>
                </a:solidFill>
                <a:latin typeface="Open Sauce Light"/>
              </a:rPr>
              <a:t> as learning rates, sequence lengths, and network architectures.           </a:t>
            </a:r>
          </a:p>
          <a:p>
            <a:pPr algn="ctr">
              <a:lnSpc>
                <a:spcPts val="2520"/>
              </a:lnSpc>
            </a:pPr>
            <a:r>
              <a:rPr lang="en-US" sz="1800" dirty="0">
                <a:solidFill>
                  <a:srgbClr val="000000"/>
                </a:solidFill>
                <a:latin typeface="Open Sauce"/>
              </a:rPr>
              <a:t>            • </a:t>
            </a:r>
            <a:r>
              <a:rPr lang="en-US" sz="1800" dirty="0">
                <a:solidFill>
                  <a:srgbClr val="000000"/>
                </a:solidFill>
                <a:latin typeface="Open Sauce Light"/>
              </a:rPr>
              <a:t>Selected the optimal hyperparameters to improve the performance</a:t>
            </a:r>
          </a:p>
          <a:p>
            <a:pPr algn="ctr">
              <a:lnSpc>
                <a:spcPts val="2520"/>
              </a:lnSpc>
            </a:pPr>
            <a:r>
              <a:rPr lang="en-US" sz="1800" dirty="0">
                <a:solidFill>
                  <a:srgbClr val="000000"/>
                </a:solidFill>
                <a:latin typeface="Open Sauce Light"/>
              </a:rPr>
              <a:t> and efficiency of the LSTM model.                                                             </a:t>
            </a:r>
          </a:p>
          <a:p>
            <a:pPr algn="ctr">
              <a:lnSpc>
                <a:spcPts val="2520"/>
              </a:lnSpc>
              <a:spcBef>
                <a:spcPct val="0"/>
              </a:spcBef>
            </a:pPr>
            <a:endParaRPr lang="en-US" sz="1800" dirty="0">
              <a:solidFill>
                <a:srgbClr val="000000"/>
              </a:solidFill>
              <a:latin typeface="Open Sauc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1B3D"/>
        </a:solidFill>
        <a:effectLst/>
      </p:bgPr>
    </p:bg>
    <p:spTree>
      <p:nvGrpSpPr>
        <p:cNvPr id="1" name=""/>
        <p:cNvGrpSpPr/>
        <p:nvPr/>
      </p:nvGrpSpPr>
      <p:grpSpPr>
        <a:xfrm>
          <a:off x="0" y="0"/>
          <a:ext cx="0" cy="0"/>
          <a:chOff x="0" y="0"/>
          <a:chExt cx="0" cy="0"/>
        </a:xfrm>
      </p:grpSpPr>
      <p:sp>
        <p:nvSpPr>
          <p:cNvPr id="11" name="TextBox 11"/>
          <p:cNvSpPr txBox="1"/>
          <p:nvPr/>
        </p:nvSpPr>
        <p:spPr>
          <a:xfrm>
            <a:off x="3836745" y="775383"/>
            <a:ext cx="10614509" cy="1381760"/>
          </a:xfrm>
          <a:prstGeom prst="rect">
            <a:avLst/>
          </a:prstGeom>
        </p:spPr>
        <p:txBody>
          <a:bodyPr lIns="0" tIns="0" rIns="0" bIns="0" rtlCol="0" anchor="t">
            <a:spAutoFit/>
          </a:bodyPr>
          <a:lstStyle/>
          <a:p>
            <a:pPr marL="0" lvl="0" indent="0" algn="ctr">
              <a:lnSpc>
                <a:spcPts val="10780"/>
              </a:lnSpc>
              <a:spcBef>
                <a:spcPct val="0"/>
              </a:spcBef>
            </a:pPr>
            <a:r>
              <a:rPr lang="en-US" sz="9800">
                <a:solidFill>
                  <a:srgbClr val="FFFFFF"/>
                </a:solidFill>
                <a:latin typeface="Open Sauce Heavy"/>
              </a:rPr>
              <a:t>Topic Title</a:t>
            </a:r>
          </a:p>
        </p:txBody>
      </p:sp>
      <p:pic>
        <p:nvPicPr>
          <p:cNvPr id="12" name="Picture 12"/>
          <p:cNvPicPr>
            <a:picLocks noChangeAspect="1"/>
          </p:cNvPicPr>
          <p:nvPr/>
        </p:nvPicPr>
        <p:blipFill>
          <a:blip r:embed="rId2"/>
          <a:stretch>
            <a:fillRect/>
          </a:stretch>
        </p:blipFill>
        <p:spPr>
          <a:xfrm>
            <a:off x="1829651" y="4448016"/>
            <a:ext cx="4014188" cy="4014188"/>
          </a:xfrm>
          <a:prstGeom prst="rect">
            <a:avLst/>
          </a:prstGeom>
        </p:spPr>
      </p:pic>
      <p:pic>
        <p:nvPicPr>
          <p:cNvPr id="13" name="Picture 13"/>
          <p:cNvPicPr>
            <a:picLocks noChangeAspect="1"/>
          </p:cNvPicPr>
          <p:nvPr/>
        </p:nvPicPr>
        <p:blipFill>
          <a:blip r:embed="rId3"/>
          <a:stretch>
            <a:fillRect/>
          </a:stretch>
        </p:blipFill>
        <p:spPr>
          <a:xfrm>
            <a:off x="7136905" y="4448016"/>
            <a:ext cx="4014188" cy="4014188"/>
          </a:xfrm>
          <a:prstGeom prst="rect">
            <a:avLst/>
          </a:prstGeom>
        </p:spPr>
      </p:pic>
      <p:pic>
        <p:nvPicPr>
          <p:cNvPr id="14" name="Picture 14"/>
          <p:cNvPicPr>
            <a:picLocks noChangeAspect="1"/>
          </p:cNvPicPr>
          <p:nvPr/>
        </p:nvPicPr>
        <p:blipFill>
          <a:blip r:embed="rId4"/>
          <a:stretch>
            <a:fillRect/>
          </a:stretch>
        </p:blipFill>
        <p:spPr>
          <a:xfrm>
            <a:off x="12444160" y="4448016"/>
            <a:ext cx="4014188" cy="4014188"/>
          </a:xfrm>
          <a:prstGeom prst="rect">
            <a:avLst/>
          </a:prstGeom>
        </p:spPr>
      </p:pic>
      <p:sp>
        <p:nvSpPr>
          <p:cNvPr id="15" name="TextBox 15"/>
          <p:cNvSpPr txBox="1"/>
          <p:nvPr/>
        </p:nvSpPr>
        <p:spPr>
          <a:xfrm>
            <a:off x="2650736" y="8407299"/>
            <a:ext cx="2372019"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FFFFFF"/>
                </a:solidFill>
                <a:latin typeface="Open Sauce Semi-Bold"/>
              </a:rPr>
              <a:t>Subtitle</a:t>
            </a:r>
          </a:p>
        </p:txBody>
      </p:sp>
      <p:sp>
        <p:nvSpPr>
          <p:cNvPr id="16" name="TextBox 16"/>
          <p:cNvSpPr txBox="1"/>
          <p:nvPr/>
        </p:nvSpPr>
        <p:spPr>
          <a:xfrm>
            <a:off x="7957990" y="8407299"/>
            <a:ext cx="2372019"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FFFFFF"/>
                </a:solidFill>
                <a:latin typeface="Open Sauce Semi-Bold"/>
              </a:rPr>
              <a:t>Subtitle</a:t>
            </a:r>
          </a:p>
        </p:txBody>
      </p:sp>
      <p:sp>
        <p:nvSpPr>
          <p:cNvPr id="17" name="TextBox 17"/>
          <p:cNvSpPr txBox="1"/>
          <p:nvPr/>
        </p:nvSpPr>
        <p:spPr>
          <a:xfrm>
            <a:off x="13265245" y="8407299"/>
            <a:ext cx="2372019"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FFFFFF"/>
                </a:solidFill>
                <a:latin typeface="Open Sauce Semi-Bold"/>
              </a:rPr>
              <a:t>Subtitle</a:t>
            </a:r>
          </a:p>
        </p:txBody>
      </p:sp>
      <p:grpSp>
        <p:nvGrpSpPr>
          <p:cNvPr id="18" name="Group 18"/>
          <p:cNvGrpSpPr/>
          <p:nvPr/>
        </p:nvGrpSpPr>
        <p:grpSpPr>
          <a:xfrm>
            <a:off x="3418327" y="2667325"/>
            <a:ext cx="836837" cy="836837"/>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271FF"/>
            </a:solidFill>
          </p:spPr>
        </p:sp>
      </p:grpSp>
      <p:sp>
        <p:nvSpPr>
          <p:cNvPr id="20" name="TextBox 20"/>
          <p:cNvSpPr txBox="1"/>
          <p:nvPr/>
        </p:nvSpPr>
        <p:spPr>
          <a:xfrm>
            <a:off x="3418327" y="2597633"/>
            <a:ext cx="836837" cy="814296"/>
          </a:xfrm>
          <a:prstGeom prst="rect">
            <a:avLst/>
          </a:prstGeom>
        </p:spPr>
        <p:txBody>
          <a:bodyPr lIns="0" tIns="0" rIns="0" bIns="0" rtlCol="0" anchor="t">
            <a:spAutoFit/>
          </a:bodyPr>
          <a:lstStyle/>
          <a:p>
            <a:pPr marL="0" lvl="1" indent="0" algn="ctr">
              <a:lnSpc>
                <a:spcPts val="6785"/>
              </a:lnSpc>
              <a:spcBef>
                <a:spcPct val="0"/>
              </a:spcBef>
            </a:pPr>
            <a:r>
              <a:rPr lang="en-US" sz="4321" u="none">
                <a:solidFill>
                  <a:srgbClr val="FFFFFF"/>
                </a:solidFill>
                <a:latin typeface="Arimo"/>
              </a:rPr>
              <a:t>1</a:t>
            </a:r>
          </a:p>
        </p:txBody>
      </p:sp>
      <p:grpSp>
        <p:nvGrpSpPr>
          <p:cNvPr id="21" name="Group 21"/>
          <p:cNvGrpSpPr/>
          <p:nvPr/>
        </p:nvGrpSpPr>
        <p:grpSpPr>
          <a:xfrm>
            <a:off x="14030832" y="2667325"/>
            <a:ext cx="836837" cy="8368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271FF"/>
            </a:solidFill>
          </p:spPr>
        </p:sp>
      </p:grpSp>
      <p:sp>
        <p:nvSpPr>
          <p:cNvPr id="23" name="TextBox 23"/>
          <p:cNvSpPr txBox="1"/>
          <p:nvPr/>
        </p:nvSpPr>
        <p:spPr>
          <a:xfrm>
            <a:off x="14030832" y="2597633"/>
            <a:ext cx="836837" cy="814296"/>
          </a:xfrm>
          <a:prstGeom prst="rect">
            <a:avLst/>
          </a:prstGeom>
        </p:spPr>
        <p:txBody>
          <a:bodyPr lIns="0" tIns="0" rIns="0" bIns="0" rtlCol="0" anchor="t">
            <a:spAutoFit/>
          </a:bodyPr>
          <a:lstStyle/>
          <a:p>
            <a:pPr marL="0" lvl="1" indent="0" algn="ctr">
              <a:lnSpc>
                <a:spcPts val="6785"/>
              </a:lnSpc>
              <a:spcBef>
                <a:spcPct val="0"/>
              </a:spcBef>
            </a:pPr>
            <a:r>
              <a:rPr lang="en-US" sz="4321">
                <a:solidFill>
                  <a:srgbClr val="FFFFFF"/>
                </a:solidFill>
                <a:latin typeface="Arimo"/>
              </a:rPr>
              <a:t>3</a:t>
            </a:r>
          </a:p>
        </p:txBody>
      </p:sp>
      <p:grpSp>
        <p:nvGrpSpPr>
          <p:cNvPr id="24" name="Group 24"/>
          <p:cNvGrpSpPr/>
          <p:nvPr/>
        </p:nvGrpSpPr>
        <p:grpSpPr>
          <a:xfrm>
            <a:off x="8624975" y="2566718"/>
            <a:ext cx="1038050" cy="1038050"/>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271FF"/>
            </a:solidFill>
          </p:spPr>
        </p:sp>
      </p:grpSp>
      <p:sp>
        <p:nvSpPr>
          <p:cNvPr id="26" name="TextBox 26"/>
          <p:cNvSpPr txBox="1"/>
          <p:nvPr/>
        </p:nvSpPr>
        <p:spPr>
          <a:xfrm>
            <a:off x="8624975" y="2462053"/>
            <a:ext cx="1038050" cy="1028305"/>
          </a:xfrm>
          <a:prstGeom prst="rect">
            <a:avLst/>
          </a:prstGeom>
        </p:spPr>
        <p:txBody>
          <a:bodyPr lIns="0" tIns="0" rIns="0" bIns="0" rtlCol="0" anchor="t">
            <a:spAutoFit/>
          </a:bodyPr>
          <a:lstStyle/>
          <a:p>
            <a:pPr marL="0" lvl="1" indent="0" algn="ctr">
              <a:lnSpc>
                <a:spcPts val="8416"/>
              </a:lnSpc>
              <a:spcBef>
                <a:spcPct val="0"/>
              </a:spcBef>
            </a:pPr>
            <a:r>
              <a:rPr lang="en-US" sz="5360" u="none">
                <a:solidFill>
                  <a:srgbClr val="FFFFFF"/>
                </a:solidFill>
                <a:latin typeface="Arimo"/>
              </a:rPr>
              <a:t>2</a:t>
            </a:r>
          </a:p>
        </p:txBody>
      </p:sp>
      <p:sp>
        <p:nvSpPr>
          <p:cNvPr id="27" name="TextBox 27"/>
          <p:cNvSpPr txBox="1"/>
          <p:nvPr/>
        </p:nvSpPr>
        <p:spPr>
          <a:xfrm>
            <a:off x="2650736" y="9308947"/>
            <a:ext cx="2372019" cy="372745"/>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Open Sauce Light"/>
              </a:rPr>
              <a:t>Detail</a:t>
            </a:r>
          </a:p>
        </p:txBody>
      </p:sp>
      <p:sp>
        <p:nvSpPr>
          <p:cNvPr id="28" name="TextBox 28"/>
          <p:cNvSpPr txBox="1"/>
          <p:nvPr/>
        </p:nvSpPr>
        <p:spPr>
          <a:xfrm>
            <a:off x="7957990" y="9308947"/>
            <a:ext cx="2372019" cy="372745"/>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Open Sauce Light"/>
              </a:rPr>
              <a:t>Detail</a:t>
            </a:r>
          </a:p>
        </p:txBody>
      </p:sp>
      <p:sp>
        <p:nvSpPr>
          <p:cNvPr id="29" name="TextBox 29"/>
          <p:cNvSpPr txBox="1"/>
          <p:nvPr/>
        </p:nvSpPr>
        <p:spPr>
          <a:xfrm>
            <a:off x="13265245" y="9308947"/>
            <a:ext cx="2372019" cy="372745"/>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Open Sauce Light"/>
              </a:rPr>
              <a:t>Detail</a:t>
            </a:r>
          </a:p>
        </p:txBody>
      </p:sp>
      <p:sp>
        <p:nvSpPr>
          <p:cNvPr id="30" name="TextBox 30"/>
          <p:cNvSpPr txBox="1"/>
          <p:nvPr/>
        </p:nvSpPr>
        <p:spPr>
          <a:xfrm>
            <a:off x="2149791" y="2004060"/>
            <a:ext cx="13988418" cy="6393180"/>
          </a:xfrm>
          <a:prstGeom prst="rect">
            <a:avLst/>
          </a:prstGeom>
        </p:spPr>
        <p:txBody>
          <a:bodyPr lIns="0" tIns="0" rIns="0" bIns="0" rtlCol="0" anchor="t">
            <a:spAutoFit/>
          </a:bodyPr>
          <a:lstStyle/>
          <a:p>
            <a:pPr marL="0" lvl="0" indent="0" algn="ctr">
              <a:lnSpc>
                <a:spcPts val="12540"/>
              </a:lnSpc>
              <a:spcBef>
                <a:spcPct val="0"/>
              </a:spcBef>
            </a:pPr>
            <a:r>
              <a:rPr lang="en-US" sz="11400">
                <a:solidFill>
                  <a:srgbClr val="FFFFFF"/>
                </a:solidFill>
                <a:latin typeface="Open Sauce Heavy"/>
              </a:rPr>
              <a:t>Your first inspirational sentence for the presentation</a:t>
            </a:r>
          </a:p>
        </p:txBody>
      </p:sp>
      <p:sp>
        <p:nvSpPr>
          <p:cNvPr id="31" name="Freeform 31"/>
          <p:cNvSpPr/>
          <p:nvPr/>
        </p:nvSpPr>
        <p:spPr>
          <a:xfrm flipV="1">
            <a:off x="8225034" y="925286"/>
            <a:ext cx="1084730" cy="749380"/>
          </a:xfrm>
          <a:custGeom>
            <a:avLst/>
            <a:gdLst/>
            <a:ahLst/>
            <a:cxnLst/>
            <a:rect l="l" t="t" r="r" b="b"/>
            <a:pathLst>
              <a:path w="1084730" h="749380">
                <a:moveTo>
                  <a:pt x="0" y="749379"/>
                </a:moveTo>
                <a:lnTo>
                  <a:pt x="1084730" y="749379"/>
                </a:lnTo>
                <a:lnTo>
                  <a:pt x="1084730" y="0"/>
                </a:lnTo>
                <a:lnTo>
                  <a:pt x="0" y="0"/>
                </a:lnTo>
                <a:lnTo>
                  <a:pt x="0" y="74937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rot="-10799999">
            <a:off x="8377434" y="8759190"/>
            <a:ext cx="1084730" cy="749380"/>
          </a:xfrm>
          <a:custGeom>
            <a:avLst/>
            <a:gdLst/>
            <a:ahLst/>
            <a:cxnLst/>
            <a:rect l="l" t="t" r="r" b="b"/>
            <a:pathLst>
              <a:path w="1084730" h="749380">
                <a:moveTo>
                  <a:pt x="0" y="0"/>
                </a:moveTo>
                <a:lnTo>
                  <a:pt x="1084730" y="0"/>
                </a:lnTo>
                <a:lnTo>
                  <a:pt x="1084730" y="749380"/>
                </a:lnTo>
                <a:lnTo>
                  <a:pt x="0" y="749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a:off x="0" y="-470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7"/>
            <a:stretch>
              <a:fillRect l="-1906" t="-49831" r="-3959" b="-38375"/>
            </a:stretch>
          </a:blipFill>
        </p:spPr>
      </p:sp>
      <p:sp>
        <p:nvSpPr>
          <p:cNvPr id="34" name="Freeform 34"/>
          <p:cNvSpPr/>
          <p:nvPr/>
        </p:nvSpPr>
        <p:spPr>
          <a:xfrm>
            <a:off x="4127830" y="352303"/>
            <a:ext cx="10369782" cy="9329389"/>
          </a:xfrm>
          <a:custGeom>
            <a:avLst/>
            <a:gdLst/>
            <a:ahLst/>
            <a:cxnLst/>
            <a:rect l="l" t="t" r="r" b="b"/>
            <a:pathLst>
              <a:path w="10369782" h="9329389">
                <a:moveTo>
                  <a:pt x="0" y="0"/>
                </a:moveTo>
                <a:lnTo>
                  <a:pt x="10369782" y="0"/>
                </a:lnTo>
                <a:lnTo>
                  <a:pt x="10369782" y="9329389"/>
                </a:lnTo>
                <a:lnTo>
                  <a:pt x="0" y="9329389"/>
                </a:lnTo>
                <a:lnTo>
                  <a:pt x="0" y="0"/>
                </a:lnTo>
                <a:close/>
              </a:path>
            </a:pathLst>
          </a:custGeom>
          <a:blipFill>
            <a:blip r:embed="rId8"/>
            <a:stretch>
              <a:fillRect l="-28087" t="-39892" r="-28430" b="-34080"/>
            </a:stretch>
          </a:blipFill>
        </p:spPr>
      </p:sp>
      <p:sp>
        <p:nvSpPr>
          <p:cNvPr id="35" name="TextBox 35"/>
          <p:cNvSpPr txBox="1"/>
          <p:nvPr/>
        </p:nvSpPr>
        <p:spPr>
          <a:xfrm>
            <a:off x="5022755" y="1331588"/>
            <a:ext cx="8859241" cy="7883894"/>
          </a:xfrm>
          <a:prstGeom prst="rect">
            <a:avLst/>
          </a:prstGeom>
        </p:spPr>
        <p:txBody>
          <a:bodyPr lIns="0" tIns="0" rIns="0" bIns="0" rtlCol="0" anchor="t">
            <a:spAutoFit/>
          </a:bodyPr>
          <a:lstStyle/>
          <a:p>
            <a:pPr algn="ctr">
              <a:lnSpc>
                <a:spcPts val="3821"/>
              </a:lnSpc>
            </a:pPr>
            <a:r>
              <a:rPr lang="en-US" sz="2729" u="sng">
                <a:solidFill>
                  <a:srgbClr val="FFFFFF"/>
                </a:solidFill>
                <a:latin typeface="Open Sauce Bold"/>
              </a:rPr>
              <a:t>4.Deployment:</a:t>
            </a:r>
          </a:p>
          <a:p>
            <a:pPr algn="ctr">
              <a:lnSpc>
                <a:spcPts val="3821"/>
              </a:lnSpc>
            </a:pPr>
            <a:endParaRPr lang="en-US" sz="2729" u="sng">
              <a:solidFill>
                <a:srgbClr val="FFFFFF"/>
              </a:solidFill>
              <a:latin typeface="Open Sauce Bold"/>
            </a:endParaRPr>
          </a:p>
          <a:p>
            <a:pPr algn="ctr">
              <a:lnSpc>
                <a:spcPts val="2788"/>
              </a:lnSpc>
            </a:pPr>
            <a:r>
              <a:rPr lang="en-US" sz="1991">
                <a:solidFill>
                  <a:srgbClr val="FFFFFF"/>
                </a:solidFill>
                <a:latin typeface="Open Sauce"/>
              </a:rPr>
              <a:t>• The trained GAN model and associated code are deployed into a GitHub repository.                                                                               </a:t>
            </a:r>
          </a:p>
          <a:p>
            <a:pPr algn="ctr">
              <a:lnSpc>
                <a:spcPts val="2788"/>
              </a:lnSpc>
            </a:pPr>
            <a:r>
              <a:rPr lang="en-US" sz="1991">
                <a:solidFill>
                  <a:srgbClr val="FFFFFF"/>
                </a:solidFill>
                <a:latin typeface="Open Sauce"/>
              </a:rPr>
              <a:t>                                                                   </a:t>
            </a:r>
          </a:p>
          <a:p>
            <a:pPr algn="ctr">
              <a:lnSpc>
                <a:spcPts val="2788"/>
              </a:lnSpc>
            </a:pPr>
            <a:r>
              <a:rPr lang="en-US" sz="1991">
                <a:solidFill>
                  <a:srgbClr val="FFFFFF"/>
                </a:solidFill>
                <a:latin typeface="Open Sauce"/>
              </a:rPr>
              <a:t>• Included instructions for setting up the environment and running </a:t>
            </a:r>
          </a:p>
          <a:p>
            <a:pPr algn="ctr">
              <a:lnSpc>
                <a:spcPts val="2788"/>
              </a:lnSpc>
            </a:pPr>
            <a:r>
              <a:rPr lang="en-US" sz="1991">
                <a:solidFill>
                  <a:srgbClr val="FFFFFF"/>
                </a:solidFill>
                <a:latin typeface="Open Sauce"/>
              </a:rPr>
              <a:t>the code.                                                                                            </a:t>
            </a:r>
          </a:p>
          <a:p>
            <a:pPr algn="ctr">
              <a:lnSpc>
                <a:spcPts val="2788"/>
              </a:lnSpc>
            </a:pPr>
            <a:r>
              <a:rPr lang="en-US" sz="1991">
                <a:solidFill>
                  <a:srgbClr val="FFFFFF"/>
                </a:solidFill>
                <a:latin typeface="Open Sauce"/>
              </a:rPr>
              <a:t>                                                                                    </a:t>
            </a:r>
          </a:p>
          <a:p>
            <a:pPr algn="ctr">
              <a:lnSpc>
                <a:spcPts val="2788"/>
              </a:lnSpc>
            </a:pPr>
            <a:r>
              <a:rPr lang="en-US" sz="1991">
                <a:solidFill>
                  <a:srgbClr val="FFFFFF"/>
                </a:solidFill>
                <a:latin typeface="Open Sauce"/>
              </a:rPr>
              <a:t>• Created documentation and README files explproject, algoriand deployment instructions.                                                                   </a:t>
            </a:r>
          </a:p>
          <a:p>
            <a:pPr algn="ctr">
              <a:lnSpc>
                <a:spcPts val="2788"/>
              </a:lnSpc>
            </a:pPr>
            <a:endParaRPr lang="en-US" sz="1991">
              <a:solidFill>
                <a:srgbClr val="FFFFFF"/>
              </a:solidFill>
              <a:latin typeface="Open Sauce"/>
            </a:endParaRPr>
          </a:p>
          <a:p>
            <a:pPr algn="ctr">
              <a:lnSpc>
                <a:spcPts val="3767"/>
              </a:lnSpc>
            </a:pPr>
            <a:r>
              <a:rPr lang="en-US" sz="2691" u="sng">
                <a:solidFill>
                  <a:srgbClr val="FFFFFF"/>
                </a:solidFill>
                <a:latin typeface="Open Sauce Bold"/>
              </a:rPr>
              <a:t>5.Performance Evaluation:</a:t>
            </a:r>
          </a:p>
          <a:p>
            <a:pPr algn="ctr">
              <a:lnSpc>
                <a:spcPts val="3767"/>
              </a:lnSpc>
            </a:pPr>
            <a:endParaRPr lang="en-US" sz="2691" u="sng">
              <a:solidFill>
                <a:srgbClr val="FFFFFF"/>
              </a:solidFill>
              <a:latin typeface="Open Sauce Bold"/>
            </a:endParaRPr>
          </a:p>
          <a:p>
            <a:pPr algn="ctr">
              <a:lnSpc>
                <a:spcPts val="2788"/>
              </a:lnSpc>
            </a:pPr>
            <a:r>
              <a:rPr lang="en-US" sz="1991">
                <a:solidFill>
                  <a:srgbClr val="FFFFFF"/>
                </a:solidFill>
                <a:latin typeface="Open Sauce"/>
              </a:rPr>
              <a:t>  •  User Interaction Analysis:* Evaluate the chatbot's performance by analyzing interactions between users and the bot.              </a:t>
            </a:r>
          </a:p>
          <a:p>
            <a:pPr algn="ctr">
              <a:lnSpc>
                <a:spcPts val="2788"/>
              </a:lnSpc>
            </a:pPr>
            <a:r>
              <a:rPr lang="en-US" sz="1991">
                <a:solidFill>
                  <a:srgbClr val="FFFFFF"/>
                </a:solidFill>
                <a:latin typeface="Open Sauce"/>
              </a:rPr>
              <a:t>   </a:t>
            </a:r>
          </a:p>
          <a:p>
            <a:pPr algn="ctr">
              <a:lnSpc>
                <a:spcPts val="2788"/>
              </a:lnSpc>
            </a:pPr>
            <a:r>
              <a:rPr lang="en-US" sz="1991">
                <a:solidFill>
                  <a:srgbClr val="FFFFFF"/>
                </a:solidFill>
                <a:latin typeface="Open Sauce"/>
              </a:rPr>
              <a:t>     •  Sentiment Analysis:* Use sentiment analysis to gauge user              satisfaction based on the sentiment expressed.                       .</a:t>
            </a:r>
          </a:p>
          <a:p>
            <a:pPr algn="ctr">
              <a:lnSpc>
                <a:spcPts val="2788"/>
              </a:lnSpc>
            </a:pPr>
            <a:endParaRPr lang="en-US" sz="1991">
              <a:solidFill>
                <a:srgbClr val="FFFFFF"/>
              </a:solidFill>
              <a:latin typeface="Open Sauce"/>
            </a:endParaRPr>
          </a:p>
          <a:p>
            <a:pPr algn="ctr">
              <a:lnSpc>
                <a:spcPts val="2788"/>
              </a:lnSpc>
              <a:spcBef>
                <a:spcPct val="0"/>
              </a:spcBef>
            </a:pPr>
            <a:r>
              <a:rPr lang="en-US" sz="1991">
                <a:solidFill>
                  <a:srgbClr val="FFFFFF"/>
                </a:solidFill>
                <a:latin typeface="Open Sauce"/>
              </a:rPr>
              <a:t>    •   Error Analysis:* Conduct an error analysis to ident  mistakes made by the chatbot and areas for improvement.                                </a:t>
            </a:r>
          </a:p>
        </p:txBody>
      </p:sp>
      <p:sp>
        <p:nvSpPr>
          <p:cNvPr id="36" name="Freeform 36"/>
          <p:cNvSpPr/>
          <p:nvPr/>
        </p:nvSpPr>
        <p:spPr>
          <a:xfrm>
            <a:off x="4106669" y="352303"/>
            <a:ext cx="10390943" cy="9329389"/>
          </a:xfrm>
          <a:custGeom>
            <a:avLst/>
            <a:gdLst/>
            <a:ahLst/>
            <a:cxnLst/>
            <a:rect l="l" t="t" r="r" b="b"/>
            <a:pathLst>
              <a:path w="10390943" h="9329389">
                <a:moveTo>
                  <a:pt x="0" y="0"/>
                </a:moveTo>
                <a:lnTo>
                  <a:pt x="10390943" y="0"/>
                </a:lnTo>
                <a:lnTo>
                  <a:pt x="10390943" y="9329389"/>
                </a:lnTo>
                <a:lnTo>
                  <a:pt x="0" y="9329389"/>
                </a:lnTo>
                <a:lnTo>
                  <a:pt x="0" y="0"/>
                </a:lnTo>
                <a:close/>
              </a:path>
            </a:pathLst>
          </a:custGeom>
          <a:blipFill>
            <a:blip r:embed="rId9"/>
            <a:stretch>
              <a:fillRect l="-4490" t="-9220" r="-1851" b="-9220"/>
            </a:stretch>
          </a:blipFill>
        </p:spPr>
      </p:sp>
      <p:sp>
        <p:nvSpPr>
          <p:cNvPr id="37" name="TextBox 37"/>
          <p:cNvSpPr txBox="1"/>
          <p:nvPr/>
        </p:nvSpPr>
        <p:spPr>
          <a:xfrm>
            <a:off x="5338694" y="526724"/>
            <a:ext cx="8224905" cy="692562"/>
          </a:xfrm>
          <a:prstGeom prst="rect">
            <a:avLst/>
          </a:prstGeom>
        </p:spPr>
        <p:txBody>
          <a:bodyPr wrap="square" lIns="0" tIns="0" rIns="0" bIns="0" rtlCol="0" anchor="t">
            <a:spAutoFit/>
          </a:bodyPr>
          <a:lstStyle/>
          <a:p>
            <a:pPr algn="ctr">
              <a:lnSpc>
                <a:spcPts val="5939"/>
              </a:lnSpc>
              <a:spcBef>
                <a:spcPct val="0"/>
              </a:spcBef>
            </a:pPr>
            <a:r>
              <a:rPr lang="en-US" sz="4242" u="sng" dirty="0">
                <a:solidFill>
                  <a:srgbClr val="000000"/>
                </a:solidFill>
                <a:latin typeface="Open Sauce Bold"/>
              </a:rPr>
              <a:t>ALGORITHM  &amp; DEPLOYMENT </a:t>
            </a:r>
          </a:p>
        </p:txBody>
      </p:sp>
      <p:sp>
        <p:nvSpPr>
          <p:cNvPr id="38" name="TextBox 38"/>
          <p:cNvSpPr txBox="1"/>
          <p:nvPr/>
        </p:nvSpPr>
        <p:spPr>
          <a:xfrm>
            <a:off x="4058307" y="1739900"/>
            <a:ext cx="10390943" cy="6657340"/>
          </a:xfrm>
          <a:prstGeom prst="rect">
            <a:avLst/>
          </a:prstGeom>
        </p:spPr>
        <p:txBody>
          <a:bodyPr lIns="0" tIns="0" rIns="0" bIns="0" rtlCol="0" anchor="t">
            <a:spAutoFit/>
          </a:bodyPr>
          <a:lstStyle/>
          <a:p>
            <a:pPr algn="ctr">
              <a:lnSpc>
                <a:spcPts val="2659"/>
              </a:lnSpc>
            </a:pPr>
            <a:r>
              <a:rPr lang="en-US" sz="1899" u="sng" dirty="0">
                <a:solidFill>
                  <a:srgbClr val="000000"/>
                </a:solidFill>
                <a:latin typeface="Open Sauce Bold"/>
              </a:rPr>
              <a:t>4.Deployment:</a:t>
            </a:r>
          </a:p>
          <a:p>
            <a:pPr algn="ctr">
              <a:lnSpc>
                <a:spcPts val="2659"/>
              </a:lnSpc>
            </a:pPr>
            <a:endParaRPr lang="en-US" sz="1899" u="sng" dirty="0">
              <a:solidFill>
                <a:srgbClr val="000000"/>
              </a:solidFill>
              <a:latin typeface="Open Sauce Bold"/>
            </a:endParaRPr>
          </a:p>
          <a:p>
            <a:pPr algn="ctr">
              <a:lnSpc>
                <a:spcPts val="2659"/>
              </a:lnSpc>
            </a:pPr>
            <a:r>
              <a:rPr lang="en-US" sz="1899" dirty="0">
                <a:solidFill>
                  <a:srgbClr val="000000"/>
                </a:solidFill>
                <a:latin typeface="Open Sauce"/>
              </a:rPr>
              <a:t>• The trained GAN model and associated code are deployed into a GitHub repository. </a:t>
            </a:r>
          </a:p>
          <a:p>
            <a:pPr algn="ctr">
              <a:lnSpc>
                <a:spcPts val="2659"/>
              </a:lnSpc>
            </a:pPr>
            <a:r>
              <a:rPr lang="en-US" sz="1899" dirty="0">
                <a:solidFill>
                  <a:srgbClr val="000000"/>
                </a:solidFill>
                <a:latin typeface="Open Sauce"/>
              </a:rPr>
              <a:t> </a:t>
            </a:r>
          </a:p>
          <a:p>
            <a:pPr algn="ctr">
              <a:lnSpc>
                <a:spcPts val="2659"/>
              </a:lnSpc>
            </a:pPr>
            <a:r>
              <a:rPr lang="en-US" sz="1899" dirty="0">
                <a:solidFill>
                  <a:srgbClr val="000000"/>
                </a:solidFill>
                <a:latin typeface="Open Sauce"/>
              </a:rPr>
              <a:t>• Included instructions for setting up the environment and running the code.                 </a:t>
            </a:r>
          </a:p>
          <a:p>
            <a:pPr algn="ctr">
              <a:lnSpc>
                <a:spcPts val="2659"/>
              </a:lnSpc>
            </a:pPr>
            <a:r>
              <a:rPr lang="en-US" sz="1899" dirty="0">
                <a:solidFill>
                  <a:srgbClr val="000000"/>
                </a:solidFill>
                <a:latin typeface="Open Sauce"/>
              </a:rPr>
              <a:t> </a:t>
            </a:r>
          </a:p>
          <a:p>
            <a:pPr algn="ctr">
              <a:lnSpc>
                <a:spcPts val="2659"/>
              </a:lnSpc>
            </a:pPr>
            <a:r>
              <a:rPr lang="en-US" sz="1899" dirty="0">
                <a:solidFill>
                  <a:srgbClr val="000000"/>
                </a:solidFill>
                <a:latin typeface="Open Sauce"/>
              </a:rPr>
              <a:t>• Created documentation and README files </a:t>
            </a:r>
            <a:r>
              <a:rPr lang="en-US" sz="1899" dirty="0" err="1">
                <a:solidFill>
                  <a:srgbClr val="000000"/>
                </a:solidFill>
                <a:latin typeface="Open Sauce"/>
              </a:rPr>
              <a:t>explproject</a:t>
            </a:r>
            <a:r>
              <a:rPr lang="en-US" sz="1899" dirty="0">
                <a:solidFill>
                  <a:srgbClr val="000000"/>
                </a:solidFill>
                <a:latin typeface="Open Sauce"/>
              </a:rPr>
              <a:t>, </a:t>
            </a:r>
            <a:r>
              <a:rPr lang="en-US" sz="1899" dirty="0" err="1">
                <a:solidFill>
                  <a:srgbClr val="000000"/>
                </a:solidFill>
                <a:latin typeface="Open Sauce"/>
              </a:rPr>
              <a:t>algoriand</a:t>
            </a:r>
            <a:r>
              <a:rPr lang="en-US" sz="1899" dirty="0">
                <a:solidFill>
                  <a:srgbClr val="000000"/>
                </a:solidFill>
                <a:latin typeface="Open Sauce"/>
              </a:rPr>
              <a:t> deployment          instructions. </a:t>
            </a:r>
          </a:p>
          <a:p>
            <a:pPr algn="ctr">
              <a:lnSpc>
                <a:spcPts val="2659"/>
              </a:lnSpc>
            </a:pPr>
            <a:endParaRPr lang="en-US" sz="1899" dirty="0">
              <a:solidFill>
                <a:srgbClr val="000000"/>
              </a:solidFill>
              <a:latin typeface="Open Sauce"/>
            </a:endParaRPr>
          </a:p>
          <a:p>
            <a:pPr algn="ctr">
              <a:lnSpc>
                <a:spcPts val="2659"/>
              </a:lnSpc>
            </a:pPr>
            <a:r>
              <a:rPr lang="en-US" sz="1899" u="sng" dirty="0">
                <a:solidFill>
                  <a:srgbClr val="000000"/>
                </a:solidFill>
                <a:latin typeface="Open Sauce Bold"/>
              </a:rPr>
              <a:t>5.Performance Evaluation:</a:t>
            </a:r>
          </a:p>
          <a:p>
            <a:pPr algn="ctr">
              <a:lnSpc>
                <a:spcPts val="2659"/>
              </a:lnSpc>
            </a:pPr>
            <a:endParaRPr lang="en-US" sz="1899" u="sng" dirty="0">
              <a:solidFill>
                <a:srgbClr val="000000"/>
              </a:solidFill>
              <a:latin typeface="Open Sauce Bold"/>
            </a:endParaRPr>
          </a:p>
          <a:p>
            <a:pPr algn="ctr">
              <a:lnSpc>
                <a:spcPts val="2659"/>
              </a:lnSpc>
            </a:pPr>
            <a:r>
              <a:rPr lang="en-US" sz="1899" dirty="0">
                <a:solidFill>
                  <a:srgbClr val="000000"/>
                </a:solidFill>
                <a:latin typeface="Open Sauce"/>
              </a:rPr>
              <a:t> • User Interaction Analysis:* Evaluate the chatbot's performance by </a:t>
            </a:r>
            <a:r>
              <a:rPr lang="en-US" sz="1899" dirty="0" err="1">
                <a:solidFill>
                  <a:srgbClr val="000000"/>
                </a:solidFill>
                <a:latin typeface="Open Sauce"/>
              </a:rPr>
              <a:t>analysing</a:t>
            </a:r>
            <a:r>
              <a:rPr lang="en-US" sz="1899" dirty="0">
                <a:solidFill>
                  <a:srgbClr val="000000"/>
                </a:solidFill>
                <a:latin typeface="Open Sauce"/>
              </a:rPr>
              <a:t>              interactions between users and the bot. </a:t>
            </a:r>
          </a:p>
          <a:p>
            <a:pPr algn="ctr">
              <a:lnSpc>
                <a:spcPts val="2659"/>
              </a:lnSpc>
            </a:pPr>
            <a:r>
              <a:rPr lang="en-US" sz="1899" dirty="0">
                <a:solidFill>
                  <a:srgbClr val="000000"/>
                </a:solidFill>
                <a:latin typeface="Open Sauce"/>
              </a:rPr>
              <a:t> </a:t>
            </a:r>
          </a:p>
          <a:p>
            <a:pPr algn="ctr">
              <a:lnSpc>
                <a:spcPts val="2659"/>
              </a:lnSpc>
            </a:pPr>
            <a:r>
              <a:rPr lang="en-US" sz="1899" dirty="0">
                <a:solidFill>
                  <a:srgbClr val="000000"/>
                </a:solidFill>
                <a:latin typeface="Open Sauce"/>
              </a:rPr>
              <a:t> • Sentiment Analysis:* Use sentiment analysis to gauge user satisfaction based on the sentiment expressed. .</a:t>
            </a:r>
          </a:p>
          <a:p>
            <a:pPr algn="ctr">
              <a:lnSpc>
                <a:spcPts val="2659"/>
              </a:lnSpc>
            </a:pPr>
            <a:endParaRPr lang="en-US" sz="1899" dirty="0">
              <a:solidFill>
                <a:srgbClr val="000000"/>
              </a:solidFill>
              <a:latin typeface="Open Sauce"/>
            </a:endParaRPr>
          </a:p>
          <a:p>
            <a:pPr algn="ctr">
              <a:lnSpc>
                <a:spcPts val="2659"/>
              </a:lnSpc>
            </a:pPr>
            <a:r>
              <a:rPr lang="en-US" sz="1899" dirty="0">
                <a:solidFill>
                  <a:srgbClr val="000000"/>
                </a:solidFill>
                <a:latin typeface="Open Sauce"/>
              </a:rPr>
              <a:t> • Error Analysis:* Conduct an error analysis to ident mistakes made by the chatbot and areas for improvement. </a:t>
            </a:r>
          </a:p>
          <a:p>
            <a:pPr algn="ctr">
              <a:lnSpc>
                <a:spcPts val="2659"/>
              </a:lnSpc>
              <a:spcBef>
                <a:spcPct val="0"/>
              </a:spcBef>
            </a:pPr>
            <a:endParaRPr lang="en-US" sz="1899" dirty="0">
              <a:solidFill>
                <a:srgbClr val="000000"/>
              </a:solidFill>
              <a:latin typeface="Open Sauc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5B1A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864319" cy="5087461"/>
            <a:chOff x="0" y="0"/>
            <a:chExt cx="11819092" cy="6783282"/>
          </a:xfrm>
        </p:grpSpPr>
        <p:pic>
          <p:nvPicPr>
            <p:cNvPr id="3" name="Picture 3"/>
            <p:cNvPicPr>
              <a:picLocks noChangeAspect="1"/>
            </p:cNvPicPr>
            <p:nvPr/>
          </p:nvPicPr>
          <p:blipFill>
            <a:blip r:embed="rId2"/>
            <a:srcRect t="21303" b="21303"/>
            <a:stretch>
              <a:fillRect/>
            </a:stretch>
          </p:blipFill>
          <p:spPr>
            <a:xfrm>
              <a:off x="0" y="0"/>
              <a:ext cx="11819092" cy="6783282"/>
            </a:xfrm>
            <a:prstGeom prst="rect">
              <a:avLst/>
            </a:prstGeom>
          </p:spPr>
        </p:pic>
      </p:grpSp>
      <p:sp>
        <p:nvSpPr>
          <p:cNvPr id="4" name="Freeform 4"/>
          <p:cNvSpPr/>
          <p:nvPr/>
        </p:nvSpPr>
        <p:spPr>
          <a:xfrm>
            <a:off x="3262424" y="2917641"/>
            <a:ext cx="13084230" cy="6542115"/>
          </a:xfrm>
          <a:custGeom>
            <a:avLst/>
            <a:gdLst/>
            <a:ahLst/>
            <a:cxnLst/>
            <a:rect l="l" t="t" r="r" b="b"/>
            <a:pathLst>
              <a:path w="13084230" h="6542115">
                <a:moveTo>
                  <a:pt x="0" y="0"/>
                </a:moveTo>
                <a:lnTo>
                  <a:pt x="13084230" y="0"/>
                </a:lnTo>
                <a:lnTo>
                  <a:pt x="13084230" y="6542115"/>
                </a:lnTo>
                <a:lnTo>
                  <a:pt x="0" y="6542115"/>
                </a:lnTo>
                <a:lnTo>
                  <a:pt x="0" y="0"/>
                </a:lnTo>
                <a:close/>
              </a:path>
            </a:pathLst>
          </a:custGeom>
          <a:blipFill>
            <a:blip r:embed="rId3"/>
            <a:stretch>
              <a:fillRect/>
            </a:stretch>
          </a:blipFill>
        </p:spPr>
      </p:sp>
      <p:sp>
        <p:nvSpPr>
          <p:cNvPr id="5" name="TextBox 5"/>
          <p:cNvSpPr txBox="1"/>
          <p:nvPr/>
        </p:nvSpPr>
        <p:spPr>
          <a:xfrm>
            <a:off x="11662077" y="634595"/>
            <a:ext cx="6448902" cy="1343025"/>
          </a:xfrm>
          <a:prstGeom prst="rect">
            <a:avLst/>
          </a:prstGeom>
        </p:spPr>
        <p:txBody>
          <a:bodyPr lIns="0" tIns="0" rIns="0" bIns="0" rtlCol="0" anchor="t">
            <a:spAutoFit/>
          </a:bodyPr>
          <a:lstStyle/>
          <a:p>
            <a:pPr marL="0" lvl="0" indent="0" algn="l">
              <a:lnSpc>
                <a:spcPts val="10559"/>
              </a:lnSpc>
              <a:spcBef>
                <a:spcPct val="0"/>
              </a:spcBef>
            </a:pPr>
            <a:r>
              <a:rPr lang="en-US" sz="8799">
                <a:solidFill>
                  <a:srgbClr val="000000"/>
                </a:solidFill>
                <a:latin typeface="Open Sauce Heavy"/>
              </a:rPr>
              <a:t>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1119</Words>
  <Application>Microsoft Office PowerPoint</Application>
  <PresentationFormat>Custom</PresentationFormat>
  <Paragraphs>123</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Calibri</vt:lpstr>
      <vt:lpstr>Arimo Bold</vt:lpstr>
      <vt:lpstr>Open Sauce Semi-Bold</vt:lpstr>
      <vt:lpstr>Open Sauce Heavy</vt:lpstr>
      <vt:lpstr>Open Sauce Bold</vt:lpstr>
      <vt:lpstr>Open Sauce Light</vt:lpstr>
      <vt:lpstr>Open Sauce</vt:lpstr>
      <vt:lpstr>Kelin Eator</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by--&gt; TAMILRASU A</dc:title>
  <dc:creator>DINESH KUMAR</dc:creator>
  <cp:lastModifiedBy>Tamilarasu A</cp:lastModifiedBy>
  <cp:revision>4</cp:revision>
  <dcterms:created xsi:type="dcterms:W3CDTF">2006-08-16T00:00:00Z</dcterms:created>
  <dcterms:modified xsi:type="dcterms:W3CDTF">2024-04-05T06:26:40Z</dcterms:modified>
  <dc:identifier>DAGBYU6NrQ4</dc:identifier>
</cp:coreProperties>
</file>